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sldIdLst>
    <p:sldId id="256" r:id="rId2"/>
    <p:sldId id="268" r:id="rId3"/>
    <p:sldId id="266" r:id="rId4"/>
    <p:sldId id="267" r:id="rId5"/>
    <p:sldId id="280" r:id="rId6"/>
    <p:sldId id="302" r:id="rId7"/>
    <p:sldId id="306" r:id="rId8"/>
    <p:sldId id="271" r:id="rId9"/>
    <p:sldId id="303" r:id="rId10"/>
    <p:sldId id="304" r:id="rId11"/>
    <p:sldId id="308" r:id="rId12"/>
    <p:sldId id="307" r:id="rId13"/>
    <p:sldId id="286" r:id="rId14"/>
    <p:sldId id="281" r:id="rId15"/>
    <p:sldId id="305" r:id="rId16"/>
    <p:sldId id="270" r:id="rId17"/>
    <p:sldId id="284" r:id="rId18"/>
    <p:sldId id="277" r:id="rId19"/>
    <p:sldId id="260" r:id="rId20"/>
    <p:sldId id="263" r:id="rId21"/>
  </p:sldIdLst>
  <p:sldSz cx="12192000" cy="6858000"/>
  <p:notesSz cx="6858000" cy="9144000"/>
  <p:embeddedFontLst>
    <p:embeddedFont>
      <p:font typeface="书体坊于右任标准草书" panose="02010600030101010101" charset="-122"/>
      <p:regular r:id="rId23"/>
    </p:embeddedFont>
    <p:embeddedFont>
      <p:font typeface="Agency FB" panose="020B0503020202020204" pitchFamily="34" charset="0"/>
      <p:regular r:id="rId24"/>
      <p:bold r:id="rId25"/>
    </p:embeddedFont>
    <p:embeddedFont>
      <p:font typeface="Arial Rounded MT Bold" panose="020F0704030504030204" pitchFamily="34" charset="0"/>
      <p:regular r:id="rId26"/>
    </p:embeddedFon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harlemagne Std" panose="04020705060702020204" pitchFamily="82" charset="0"/>
      <p:bold r:id="rId33"/>
    </p:embeddedFont>
    <p:embeddedFont>
      <p:font typeface="微软雅黑" panose="020B0503020204020204" pitchFamily="34" charset="-122"/>
      <p:regular r:id="rId34"/>
      <p:bold r:id="rId3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6">
          <p15:clr>
            <a:srgbClr val="A4A3A4"/>
          </p15:clr>
        </p15:guide>
        <p15:guide id="2" pos="3837">
          <p15:clr>
            <a:srgbClr val="A4A3A4"/>
          </p15:clr>
        </p15:guide>
      </p15:sldGuideLst>
    </p:ext>
    <p:ext uri="{2D200454-40CA-4A62-9FC3-DE9A4176ACB9}">
      <p15:notesGuideLst xmlns:p15="http://schemas.microsoft.com/office/powerpoint/2012/main">
        <p15:guide id="1" orient="horz" pos="2914">
          <p15:clr>
            <a:srgbClr val="A4A3A4"/>
          </p15:clr>
        </p15:guide>
        <p15:guide id="2" pos="215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0000"/>
    <a:srgbClr val="0D0D0D"/>
    <a:srgbClr val="680000"/>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5" autoAdjust="0"/>
    <p:restoredTop sz="94673" autoAdjust="0"/>
  </p:normalViewPr>
  <p:slideViewPr>
    <p:cSldViewPr snapToGrid="0" showGuides="1">
      <p:cViewPr varScale="1">
        <p:scale>
          <a:sx n="81" d="100"/>
          <a:sy n="81" d="100"/>
        </p:scale>
        <p:origin x="864" y="72"/>
      </p:cViewPr>
      <p:guideLst>
        <p:guide orient="horz" pos="2186"/>
        <p:guide pos="3837"/>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6" d="100"/>
          <a:sy n="66" d="100"/>
        </p:scale>
        <p:origin x="-3139" y="-72"/>
      </p:cViewPr>
      <p:guideLst>
        <p:guide orient="horz" pos="2914"/>
        <p:guide pos="215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F7A284-9E7B-4E2F-9847-3D29785D2313}" type="datetimeFigureOut">
              <a:rPr lang="zh-CN" altLang="en-US" smtClean="0"/>
              <a:t>2019/3/20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D91C5CA-ABD0-407D-B3A5-020B7C504ED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D91C5CA-ABD0-407D-B3A5-020B7C504EDA}" type="slidenum">
              <a:rPr lang="zh-CN" altLang="en-US" smtClean="0"/>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5FA7A99-011B-4649-B6C7-1DE0DDB85D63}" type="datetimeFigureOut">
              <a:rPr lang="zh-CN" altLang="en-US" smtClean="0"/>
              <a:t>2019/3/20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4392F44-D4ED-4000-BC54-CF6C35755E3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1"/>
            </a:gs>
            <a:gs pos="4000">
              <a:schemeClr val="bg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FA7A99-011B-4649-B6C7-1DE0DDB85D63}" type="datetimeFigureOut">
              <a:rPr lang="zh-CN" altLang="en-US" smtClean="0"/>
              <a:t>2019/3/20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392F44-D4ED-4000-BC54-CF6C35755E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直接连接符 15"/>
          <p:cNvCxnSpPr/>
          <p:nvPr/>
        </p:nvCxnSpPr>
        <p:spPr>
          <a:xfrm>
            <a:off x="0" y="3924300"/>
            <a:ext cx="12192000" cy="0"/>
          </a:xfrm>
          <a:prstGeom prst="line">
            <a:avLst/>
          </a:prstGeom>
          <a:ln w="38100">
            <a:gradFill flip="none" rotWithShape="1">
              <a:gsLst>
                <a:gs pos="27000">
                  <a:srgbClr val="8A0000"/>
                </a:gs>
                <a:gs pos="100000">
                  <a:schemeClr val="bg1">
                    <a:alpha val="0"/>
                  </a:schemeClr>
                </a:gs>
              </a:gsLst>
              <a:path path="rect">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431749" y="430161"/>
            <a:ext cx="7081460" cy="3616375"/>
          </a:xfrm>
          <a:prstGeom prst="rect">
            <a:avLst/>
          </a:prstGeom>
          <a:noFill/>
        </p:spPr>
        <p:txBody>
          <a:bodyPr wrap="square" rtlCol="0">
            <a:spAutoFit/>
          </a:bodyPr>
          <a:lstStyle/>
          <a:p>
            <a:pPr algn="ctr"/>
            <a:r>
              <a:rPr lang="zh-CN" altLang="en-US" sz="22900" dirty="0">
                <a:solidFill>
                  <a:schemeClr val="tx1">
                    <a:lumMod val="95000"/>
                    <a:lumOff val="5000"/>
                  </a:schemeClr>
                </a:solidFill>
                <a:latin typeface="书体坊于右任标准草书" panose="02010600030101010101" pitchFamily="1" charset="-122"/>
                <a:ea typeface="书体坊于右任标准草书" panose="02010600030101010101" pitchFamily="1" charset="-122"/>
              </a:rPr>
              <a:t>启程</a:t>
            </a:r>
          </a:p>
        </p:txBody>
      </p:sp>
      <p:sp>
        <p:nvSpPr>
          <p:cNvPr id="18" name="椭圆 17"/>
          <p:cNvSpPr/>
          <p:nvPr/>
        </p:nvSpPr>
        <p:spPr>
          <a:xfrm>
            <a:off x="5972479" y="2359770"/>
            <a:ext cx="247042" cy="247042"/>
          </a:xfrm>
          <a:prstGeom prst="ellips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14" name="矩形 13"/>
          <p:cNvSpPr/>
          <p:nvPr/>
        </p:nvSpPr>
        <p:spPr>
          <a:xfrm>
            <a:off x="3452132" y="3539579"/>
            <a:ext cx="5287736" cy="769441"/>
          </a:xfrm>
          <a:prstGeom prst="rect">
            <a:avLst/>
          </a:prstGeom>
        </p:spPr>
        <p:txBody>
          <a:bodyPr wrap="square">
            <a:spAutoFit/>
          </a:bodyPr>
          <a:lstStyle/>
          <a:p>
            <a:pPr algn="ctr"/>
            <a:r>
              <a:rPr lang="en-US" altLang="zh-CN" sz="4400" b="1" i="0" dirty="0">
                <a:solidFill>
                  <a:srgbClr val="8A0000"/>
                </a:solidFill>
                <a:effectLst/>
                <a:latin typeface="Charlemagne Std" panose="04020705060702020204" pitchFamily="82" charset="0"/>
                <a:ea typeface="Batang" panose="02030600000101010101" pitchFamily="18" charset="-127"/>
              </a:rPr>
              <a:t>Forthfaring</a:t>
            </a:r>
          </a:p>
        </p:txBody>
      </p:sp>
      <p:sp>
        <p:nvSpPr>
          <p:cNvPr id="21" name="椭圆 20"/>
          <p:cNvSpPr/>
          <p:nvPr/>
        </p:nvSpPr>
        <p:spPr>
          <a:xfrm>
            <a:off x="3329895" y="3802061"/>
            <a:ext cx="244475" cy="244475"/>
          </a:xfrm>
          <a:prstGeom prst="ellips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617630" y="3802061"/>
            <a:ext cx="244475" cy="244475"/>
          </a:xfrm>
          <a:prstGeom prst="ellips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a:stCxn id="14" idx="2"/>
          </p:cNvCxnSpPr>
          <p:nvPr/>
        </p:nvCxnSpPr>
        <p:spPr>
          <a:xfrm>
            <a:off x="6096000" y="4309020"/>
            <a:ext cx="0" cy="2548980"/>
          </a:xfrm>
          <a:prstGeom prst="line">
            <a:avLst/>
          </a:prstGeom>
          <a:ln w="38100">
            <a:gradFill flip="none" rotWithShape="1">
              <a:gsLst>
                <a:gs pos="35000">
                  <a:srgbClr val="8A0000"/>
                </a:gs>
                <a:gs pos="100000">
                  <a:schemeClr val="bg1"/>
                </a:gs>
              </a:gsLst>
              <a:path path="rect">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useBgFill="1">
        <p:nvSpPr>
          <p:cNvPr id="20" name="矩形 19"/>
          <p:cNvSpPr/>
          <p:nvPr/>
        </p:nvSpPr>
        <p:spPr>
          <a:xfrm>
            <a:off x="2114550" y="4841317"/>
            <a:ext cx="7962900" cy="461665"/>
          </a:xfrm>
          <a:prstGeom prst="rect">
            <a:avLst/>
          </a:prstGeom>
        </p:spPr>
        <p:txBody>
          <a:bodyPr wrap="square">
            <a:spAutoFit/>
          </a:bodyPr>
          <a:lstStyle/>
          <a:p>
            <a:pPr algn="ctr"/>
            <a:r>
              <a:rPr lang="zh-CN" altLang="en-US" sz="2400" b="1" spc="600" dirty="0">
                <a:solidFill>
                  <a:schemeClr val="tx1">
                    <a:lumMod val="65000"/>
                    <a:lumOff val="35000"/>
                  </a:schemeClr>
                </a:solidFill>
                <a:latin typeface="造字工房力黑（非商用）常规体" pitchFamily="50" charset="-122"/>
                <a:ea typeface="造字工房力黑（非商用）常规体" pitchFamily="50" charset="-122"/>
              </a:rPr>
              <a:t>新起点</a:t>
            </a:r>
            <a:r>
              <a:rPr lang="en-US" altLang="zh-CN" sz="2400" b="1" spc="600" dirty="0">
                <a:solidFill>
                  <a:schemeClr val="tx1">
                    <a:lumMod val="65000"/>
                    <a:lumOff val="35000"/>
                  </a:schemeClr>
                </a:solidFill>
                <a:latin typeface="造字工房力黑（非商用）常规体" pitchFamily="50" charset="-122"/>
                <a:ea typeface="造字工房力黑（非商用）常规体" pitchFamily="50" charset="-122"/>
              </a:rPr>
              <a:t>·</a:t>
            </a:r>
            <a:r>
              <a:rPr lang="zh-CN" altLang="en-US" sz="2400" b="1" spc="600" dirty="0">
                <a:solidFill>
                  <a:schemeClr val="tx1">
                    <a:lumMod val="65000"/>
                    <a:lumOff val="35000"/>
                  </a:schemeClr>
                </a:solidFill>
                <a:latin typeface="造字工房力黑（非商用）常规体" pitchFamily="50" charset="-122"/>
                <a:ea typeface="造字工房力黑（非商用）常规体" pitchFamily="50" charset="-122"/>
              </a:rPr>
              <a:t>新征程</a:t>
            </a:r>
            <a:r>
              <a:rPr lang="en-US" altLang="zh-CN" sz="2400" b="1" spc="600" dirty="0">
                <a:solidFill>
                  <a:schemeClr val="tx1">
                    <a:lumMod val="65000"/>
                    <a:lumOff val="35000"/>
                  </a:schemeClr>
                </a:solidFill>
                <a:latin typeface="造字工房力黑（非商用）常规体" pitchFamily="50" charset="-122"/>
                <a:ea typeface="造字工房力黑（非商用）常规体" pitchFamily="50" charset="-122"/>
              </a:rPr>
              <a:t>·</a:t>
            </a:r>
            <a:r>
              <a:rPr lang="zh-CN" altLang="en-US" sz="2400" b="1" spc="600" dirty="0">
                <a:solidFill>
                  <a:schemeClr val="tx1">
                    <a:lumMod val="65000"/>
                    <a:lumOff val="35000"/>
                  </a:schemeClr>
                </a:solidFill>
                <a:latin typeface="造字工房力黑（非商用）常规体" pitchFamily="50" charset="-122"/>
                <a:ea typeface="造字工房力黑（非商用）常规体" pitchFamily="50" charset="-122"/>
              </a:rPr>
              <a:t>新未来</a:t>
            </a:r>
            <a:endParaRPr lang="en-US" altLang="zh-CN" sz="2400" b="1" i="0" spc="600" dirty="0">
              <a:solidFill>
                <a:schemeClr val="tx1">
                  <a:lumMod val="65000"/>
                  <a:lumOff val="35000"/>
                </a:schemeClr>
              </a:solidFill>
              <a:effectLst/>
              <a:latin typeface="造字工房力黑（非商用）常规体" pitchFamily="50" charset="-122"/>
              <a:ea typeface="造字工房力黑（非商用）常规体" pitchFamily="50" charset="-122"/>
            </a:endParaRPr>
          </a:p>
        </p:txBody>
      </p:sp>
      <p:sp>
        <p:nvSpPr>
          <p:cNvPr id="2" name="TextBox 1"/>
          <p:cNvSpPr txBox="1"/>
          <p:nvPr/>
        </p:nvSpPr>
        <p:spPr>
          <a:xfrm>
            <a:off x="9171992" y="4841317"/>
            <a:ext cx="2267339" cy="923330"/>
          </a:xfrm>
          <a:prstGeom prst="rect">
            <a:avLst/>
          </a:prstGeom>
          <a:noFill/>
        </p:spPr>
        <p:txBody>
          <a:bodyPr wrap="square" rtlCol="0">
            <a:spAutoFit/>
          </a:bodyPr>
          <a:lstStyle/>
          <a:p>
            <a:r>
              <a:rPr lang="zh-CN" altLang="en-US" dirty="0"/>
              <a:t>机电系</a:t>
            </a:r>
            <a:endParaRPr lang="en-US" altLang="zh-CN" dirty="0"/>
          </a:p>
          <a:p>
            <a:r>
              <a:rPr lang="en-US" altLang="zh-CN" dirty="0"/>
              <a:t>15</a:t>
            </a:r>
            <a:r>
              <a:rPr lang="zh-CN" altLang="en-US" dirty="0"/>
              <a:t>自动化</a:t>
            </a:r>
            <a:r>
              <a:rPr lang="en-US" altLang="zh-CN" dirty="0"/>
              <a:t>1</a:t>
            </a:r>
          </a:p>
          <a:p>
            <a:r>
              <a:rPr lang="zh-CN" altLang="en-US" dirty="0"/>
              <a:t>曹福鑫</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ppt_x</p:attrName>
                                        </p:attrNameLst>
                                      </p:cBhvr>
                                      <p:tavLst>
                                        <p:tav tm="0">
                                          <p:val>
                                            <p:strVal val="#ppt_x"/>
                                          </p:val>
                                        </p:tav>
                                        <p:tav tm="100000">
                                          <p:val>
                                            <p:strVal val="#ppt_x"/>
                                          </p:val>
                                        </p:tav>
                                      </p:tavLst>
                                    </p:anim>
                                    <p:anim calcmode="lin" valueType="num">
                                      <p:cBhvr>
                                        <p:cTn id="9" dur="2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2500"/>
                            </p:stCondLst>
                            <p:childTnLst>
                              <p:par>
                                <p:cTn id="15" presetID="42" presetClass="path" presetSubtype="0" accel="50000" decel="50000" fill="hold" grpId="1" nodeType="afterEffect">
                                  <p:stCondLst>
                                    <p:cond delay="0"/>
                                  </p:stCondLst>
                                  <p:childTnLst>
                                    <p:animMotion origin="layout" path="M 0 2.96296E-6 L 0 0.20856 " pathEditMode="relative" rAng="0" ptsTypes="AA">
                                      <p:cBhvr>
                                        <p:cTn id="16" dur="2000" fill="hold"/>
                                        <p:tgtEl>
                                          <p:spTgt spid="18"/>
                                        </p:tgtEl>
                                        <p:attrNameLst>
                                          <p:attrName>ppt_x</p:attrName>
                                          <p:attrName>ppt_y</p:attrName>
                                        </p:attrNameLst>
                                      </p:cBhvr>
                                      <p:rCtr x="0" y="10417"/>
                                    </p:animMotion>
                                  </p:childTnLst>
                                </p:cTn>
                              </p:par>
                            </p:childTnLst>
                          </p:cTn>
                        </p:par>
                        <p:par>
                          <p:cTn id="17" fill="hold">
                            <p:stCondLst>
                              <p:cond delay="4500"/>
                            </p:stCondLst>
                            <p:childTnLst>
                              <p:par>
                                <p:cTn id="18" presetID="16" presetClass="entr" presetSubtype="37"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arn(outVertical)">
                                      <p:cBhvr>
                                        <p:cTn id="20" dur="500"/>
                                        <p:tgtEl>
                                          <p:spTgt spid="16"/>
                                        </p:tgtEl>
                                      </p:cBhvr>
                                    </p:animEffect>
                                  </p:childTnLst>
                                </p:cTn>
                              </p:par>
                            </p:childTnLst>
                          </p:cTn>
                        </p:par>
                        <p:par>
                          <p:cTn id="21" fill="hold">
                            <p:stCondLst>
                              <p:cond delay="5000"/>
                            </p:stCondLst>
                            <p:childTnLst>
                              <p:par>
                                <p:cTn id="22" presetID="22" presetClass="entr" presetSubtype="1"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par>
                          <p:cTn id="25" fill="hold">
                            <p:stCondLst>
                              <p:cond delay="5500"/>
                            </p:stCondLst>
                            <p:childTnLst>
                              <p:par>
                                <p:cTn id="26" presetID="22" presetClass="entr" presetSubtype="1"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up)">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par>
                          <p:cTn id="35" fill="hold">
                            <p:stCondLst>
                              <p:cond delay="6000"/>
                            </p:stCondLst>
                            <p:childTnLst>
                              <p:par>
                                <p:cTn id="36" presetID="16" presetClass="exit" presetSubtype="21" fill="hold" nodeType="afterEffect">
                                  <p:stCondLst>
                                    <p:cond delay="0"/>
                                  </p:stCondLst>
                                  <p:childTnLst>
                                    <p:animEffect transition="out" filter="barn(inVertical)">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childTnLst>
                          </p:cTn>
                        </p:par>
                        <p:par>
                          <p:cTn id="39" fill="hold">
                            <p:stCondLst>
                              <p:cond delay="6500"/>
                            </p:stCondLst>
                            <p:childTnLst>
                              <p:par>
                                <p:cTn id="40" presetID="22" presetClass="entr" presetSubtype="1" fill="hold"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up)">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18" grpId="1" animBg="1"/>
      <p:bldP spid="14" grpId="0" animBg="1"/>
      <p:bldP spid="21" grpId="0" animBg="1"/>
      <p:bldP spid="22" grpId="0" animBg="1"/>
      <p:bldP spid="2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BF955127A0F81BD3DB60866F0821C1A6"/>
          <p:cNvPicPr>
            <a:picLocks noChangeAspect="1"/>
          </p:cNvPicPr>
          <p:nvPr/>
        </p:nvPicPr>
        <p:blipFill>
          <a:blip r:embed="rId2"/>
          <a:stretch>
            <a:fillRect/>
          </a:stretch>
        </p:blipFill>
        <p:spPr>
          <a:xfrm>
            <a:off x="1129030" y="1769745"/>
            <a:ext cx="4289425" cy="3811270"/>
          </a:xfrm>
          <a:prstGeom prst="rect">
            <a:avLst/>
          </a:prstGeom>
        </p:spPr>
      </p:pic>
      <p:sp>
        <p:nvSpPr>
          <p:cNvPr id="3" name="文本框 2"/>
          <p:cNvSpPr txBox="1"/>
          <p:nvPr/>
        </p:nvSpPr>
        <p:spPr>
          <a:xfrm>
            <a:off x="749300" y="643255"/>
            <a:ext cx="1946275" cy="1198880"/>
          </a:xfrm>
          <a:prstGeom prst="rect">
            <a:avLst/>
          </a:prstGeom>
          <a:noFill/>
        </p:spPr>
        <p:txBody>
          <a:bodyPr wrap="square" rtlCol="0">
            <a:spAutoFit/>
          </a:bodyPr>
          <a:lstStyle/>
          <a:p>
            <a:r>
              <a:rPr lang="en-US" altLang="zh-CN" sz="3600" b="1"/>
              <a:t>DS18B20</a:t>
            </a:r>
            <a:r>
              <a:rPr lang="zh-CN" altLang="en-US" sz="3600" b="1"/>
              <a:t>传感器</a:t>
            </a:r>
          </a:p>
        </p:txBody>
      </p:sp>
      <p:pic>
        <p:nvPicPr>
          <p:cNvPr id="4" name="图片 3" descr="707C940FD7218E2E33EDD34D8442EB17"/>
          <p:cNvPicPr>
            <a:picLocks noChangeAspect="1"/>
          </p:cNvPicPr>
          <p:nvPr/>
        </p:nvPicPr>
        <p:blipFill>
          <a:blip r:embed="rId3"/>
          <a:stretch>
            <a:fillRect/>
          </a:stretch>
        </p:blipFill>
        <p:spPr>
          <a:xfrm>
            <a:off x="6551295" y="1769745"/>
            <a:ext cx="4937760" cy="3369310"/>
          </a:xfrm>
          <a:prstGeom prst="rect">
            <a:avLst/>
          </a:prstGeom>
        </p:spPr>
      </p:pic>
      <p:sp>
        <p:nvSpPr>
          <p:cNvPr id="5" name="文本框 4"/>
          <p:cNvSpPr txBox="1"/>
          <p:nvPr/>
        </p:nvSpPr>
        <p:spPr>
          <a:xfrm>
            <a:off x="5969000" y="458470"/>
            <a:ext cx="2085975" cy="1568450"/>
          </a:xfrm>
          <a:prstGeom prst="rect">
            <a:avLst/>
          </a:prstGeom>
          <a:noFill/>
        </p:spPr>
        <p:txBody>
          <a:bodyPr wrap="square" rtlCol="0">
            <a:spAutoFit/>
          </a:bodyPr>
          <a:lstStyle/>
          <a:p>
            <a:r>
              <a:rPr lang="en-US" altLang="zh-CN" sz="3200" b="1"/>
              <a:t>E-201-C  PH</a:t>
            </a:r>
            <a:r>
              <a:rPr lang="zh-CN" altLang="en-US" sz="3200" b="1"/>
              <a:t>复合电极</a:t>
            </a:r>
          </a:p>
        </p:txBody>
      </p:sp>
      <p:pic>
        <p:nvPicPr>
          <p:cNvPr id="1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536" y="5819033"/>
            <a:ext cx="714210" cy="8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9591" y="5138948"/>
            <a:ext cx="714210" cy="8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4346" y="458363"/>
            <a:ext cx="714210" cy="8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88CC664-073B-4B57-8CFD-78136549F094}"/>
              </a:ext>
            </a:extLst>
          </p:cNvPr>
          <p:cNvPicPr>
            <a:picLocks noChangeAspect="1"/>
          </p:cNvPicPr>
          <p:nvPr/>
        </p:nvPicPr>
        <p:blipFill>
          <a:blip r:embed="rId2"/>
          <a:stretch>
            <a:fillRect/>
          </a:stretch>
        </p:blipFill>
        <p:spPr>
          <a:xfrm>
            <a:off x="361961" y="258805"/>
            <a:ext cx="7018628" cy="3170195"/>
          </a:xfrm>
          <a:prstGeom prst="rect">
            <a:avLst/>
          </a:prstGeom>
        </p:spPr>
      </p:pic>
      <p:pic>
        <p:nvPicPr>
          <p:cNvPr id="3" name="图片 2">
            <a:extLst>
              <a:ext uri="{FF2B5EF4-FFF2-40B4-BE49-F238E27FC236}">
                <a16:creationId xmlns:a16="http://schemas.microsoft.com/office/drawing/2014/main" id="{E902032D-58DC-4753-84FF-1B8D89DF1140}"/>
              </a:ext>
            </a:extLst>
          </p:cNvPr>
          <p:cNvPicPr>
            <a:picLocks noChangeAspect="1"/>
          </p:cNvPicPr>
          <p:nvPr/>
        </p:nvPicPr>
        <p:blipFill>
          <a:blip r:embed="rId3"/>
          <a:stretch>
            <a:fillRect/>
          </a:stretch>
        </p:blipFill>
        <p:spPr>
          <a:xfrm>
            <a:off x="7417677" y="341754"/>
            <a:ext cx="4412362" cy="1988992"/>
          </a:xfrm>
          <a:prstGeom prst="rect">
            <a:avLst/>
          </a:prstGeom>
        </p:spPr>
      </p:pic>
      <p:pic>
        <p:nvPicPr>
          <p:cNvPr id="4" name="图片 3">
            <a:extLst>
              <a:ext uri="{FF2B5EF4-FFF2-40B4-BE49-F238E27FC236}">
                <a16:creationId xmlns:a16="http://schemas.microsoft.com/office/drawing/2014/main" id="{72A20721-6C80-4BAA-9B86-EA5F43C6ACDF}"/>
              </a:ext>
            </a:extLst>
          </p:cNvPr>
          <p:cNvPicPr>
            <a:picLocks noChangeAspect="1"/>
          </p:cNvPicPr>
          <p:nvPr/>
        </p:nvPicPr>
        <p:blipFill>
          <a:blip r:embed="rId4"/>
          <a:stretch>
            <a:fillRect/>
          </a:stretch>
        </p:blipFill>
        <p:spPr>
          <a:xfrm>
            <a:off x="923825" y="3626938"/>
            <a:ext cx="7371763" cy="3231062"/>
          </a:xfrm>
          <a:prstGeom prst="rect">
            <a:avLst/>
          </a:prstGeom>
        </p:spPr>
      </p:pic>
    </p:spTree>
    <p:extLst>
      <p:ext uri="{BB962C8B-B14F-4D97-AF65-F5344CB8AC3E}">
        <p14:creationId xmlns:p14="http://schemas.microsoft.com/office/powerpoint/2010/main" val="3979798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d1.alicdn.com/imgextra/i2/645606161/TB2XfLPnhPI8KJjSspoXXX6MFXa_!!645606161.jpg">
            <a:extLst>
              <a:ext uri="{FF2B5EF4-FFF2-40B4-BE49-F238E27FC236}">
                <a16:creationId xmlns:a16="http://schemas.microsoft.com/office/drawing/2014/main" id="{18CEA917-E4E5-4B73-B6D2-C9B99923B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639" y="247947"/>
            <a:ext cx="3688922" cy="368892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57AF1C77-A3AE-4D38-BF67-7D4C1A1BA85D}"/>
              </a:ext>
            </a:extLst>
          </p:cNvPr>
          <p:cNvPicPr>
            <a:picLocks noChangeAspect="1"/>
          </p:cNvPicPr>
          <p:nvPr/>
        </p:nvPicPr>
        <p:blipFill>
          <a:blip r:embed="rId3"/>
          <a:stretch>
            <a:fillRect/>
          </a:stretch>
        </p:blipFill>
        <p:spPr>
          <a:xfrm>
            <a:off x="6318342" y="755816"/>
            <a:ext cx="4729868" cy="2673184"/>
          </a:xfrm>
          <a:prstGeom prst="rect">
            <a:avLst/>
          </a:prstGeom>
        </p:spPr>
      </p:pic>
      <p:pic>
        <p:nvPicPr>
          <p:cNvPr id="3" name="图片 2">
            <a:extLst>
              <a:ext uri="{FF2B5EF4-FFF2-40B4-BE49-F238E27FC236}">
                <a16:creationId xmlns:a16="http://schemas.microsoft.com/office/drawing/2014/main" id="{92BC2DE1-B14A-4210-B9D1-167796C76863}"/>
              </a:ext>
            </a:extLst>
          </p:cNvPr>
          <p:cNvPicPr>
            <a:picLocks noChangeAspect="1"/>
          </p:cNvPicPr>
          <p:nvPr/>
        </p:nvPicPr>
        <p:blipFill>
          <a:blip r:embed="rId4"/>
          <a:stretch>
            <a:fillRect/>
          </a:stretch>
        </p:blipFill>
        <p:spPr>
          <a:xfrm>
            <a:off x="6817961" y="3728188"/>
            <a:ext cx="3972612" cy="2814831"/>
          </a:xfrm>
          <a:prstGeom prst="rect">
            <a:avLst/>
          </a:prstGeom>
        </p:spPr>
      </p:pic>
      <p:pic>
        <p:nvPicPr>
          <p:cNvPr id="4" name="图片 3">
            <a:extLst>
              <a:ext uri="{FF2B5EF4-FFF2-40B4-BE49-F238E27FC236}">
                <a16:creationId xmlns:a16="http://schemas.microsoft.com/office/drawing/2014/main" id="{138FB72A-F24B-4748-9DE2-638CC3151DFB}"/>
              </a:ext>
            </a:extLst>
          </p:cNvPr>
          <p:cNvPicPr>
            <a:picLocks noChangeAspect="1"/>
          </p:cNvPicPr>
          <p:nvPr/>
        </p:nvPicPr>
        <p:blipFill>
          <a:blip r:embed="rId5"/>
          <a:stretch>
            <a:fillRect/>
          </a:stretch>
        </p:blipFill>
        <p:spPr>
          <a:xfrm>
            <a:off x="280512" y="4087857"/>
            <a:ext cx="5769175" cy="2770143"/>
          </a:xfrm>
          <a:prstGeom prst="rect">
            <a:avLst/>
          </a:prstGeom>
        </p:spPr>
      </p:pic>
    </p:spTree>
    <p:extLst>
      <p:ext uri="{BB962C8B-B14F-4D97-AF65-F5344CB8AC3E}">
        <p14:creationId xmlns:p14="http://schemas.microsoft.com/office/powerpoint/2010/main" val="2360271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9"/>
          <p:cNvGrpSpPr/>
          <p:nvPr/>
        </p:nvGrpSpPr>
        <p:grpSpPr bwMode="auto">
          <a:xfrm rot="5400000" flipH="1" flipV="1">
            <a:off x="3895943" y="643184"/>
            <a:ext cx="3227388" cy="2332038"/>
            <a:chOff x="0" y="0"/>
            <a:chExt cx="4589474" cy="3072214"/>
          </a:xfrm>
        </p:grpSpPr>
        <p:sp>
          <p:nvSpPr>
            <p:cNvPr id="3" name="五边形 6"/>
            <p:cNvSpPr>
              <a:spLocks noChangeArrowheads="1"/>
            </p:cNvSpPr>
            <p:nvPr/>
          </p:nvSpPr>
          <p:spPr bwMode="auto">
            <a:xfrm>
              <a:off x="260037" y="1326646"/>
              <a:ext cx="4329437" cy="1327147"/>
            </a:xfrm>
            <a:custGeom>
              <a:avLst/>
              <a:gdLst>
                <a:gd name="T0" fmla="*/ 0 w 4329437"/>
                <a:gd name="T1" fmla="*/ 0 h 1327147"/>
                <a:gd name="T2" fmla="*/ 4329437 w 4329437"/>
                <a:gd name="T3" fmla="*/ 1327147 h 1327147"/>
              </a:gdLst>
              <a:ahLst/>
              <a:cxnLst/>
              <a:rect l="T0" t="T1" r="T2" b="T3"/>
              <a:pathLst>
                <a:path w="4329437" h="1327147">
                  <a:moveTo>
                    <a:pt x="0" y="0"/>
                  </a:moveTo>
                  <a:lnTo>
                    <a:pt x="3063884" y="0"/>
                  </a:lnTo>
                  <a:lnTo>
                    <a:pt x="4329437" y="320674"/>
                  </a:lnTo>
                  <a:lnTo>
                    <a:pt x="3216284" y="1327147"/>
                  </a:lnTo>
                  <a:lnTo>
                    <a:pt x="1017114" y="1132621"/>
                  </a:lnTo>
                  <a:close/>
                </a:path>
              </a:pathLst>
            </a:cu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sp>
          <p:nvSpPr>
            <p:cNvPr id="4" name="五边形 3"/>
            <p:cNvSpPr>
              <a:spLocks noChangeArrowheads="1"/>
            </p:cNvSpPr>
            <p:nvPr/>
          </p:nvSpPr>
          <p:spPr bwMode="auto">
            <a:xfrm>
              <a:off x="0" y="1028834"/>
              <a:ext cx="3888432" cy="1129027"/>
            </a:xfrm>
            <a:custGeom>
              <a:avLst/>
              <a:gdLst>
                <a:gd name="T0" fmla="*/ 0 w 3888432"/>
                <a:gd name="T1" fmla="*/ 0 h 1129027"/>
                <a:gd name="T2" fmla="*/ 3888432 w 3888432"/>
                <a:gd name="T3" fmla="*/ 1129027 h 1129027"/>
              </a:gdLst>
              <a:ahLst/>
              <a:cxnLst/>
              <a:rect l="T0" t="T1" r="T2" b="T3"/>
              <a:pathLst>
                <a:path w="3888432" h="1129027">
                  <a:moveTo>
                    <a:pt x="0" y="0"/>
                  </a:moveTo>
                  <a:lnTo>
                    <a:pt x="3323919" y="0"/>
                  </a:lnTo>
                  <a:lnTo>
                    <a:pt x="3888432" y="564514"/>
                  </a:lnTo>
                  <a:lnTo>
                    <a:pt x="3323919" y="1129027"/>
                  </a:lnTo>
                  <a:lnTo>
                    <a:pt x="1006480" y="1129027"/>
                  </a:lnTo>
                  <a:lnTo>
                    <a:pt x="0" y="8248"/>
                  </a:lnTo>
                  <a:close/>
                </a:path>
              </a:pathLst>
            </a:custGeom>
            <a:gradFill rotWithShape="1">
              <a:gsLst>
                <a:gs pos="0">
                  <a:srgbClr val="08888E"/>
                </a:gs>
                <a:gs pos="50999">
                  <a:srgbClr val="10AFB6"/>
                </a:gs>
                <a:gs pos="100000">
                  <a:srgbClr val="13D2DC"/>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sp>
          <p:nvSpPr>
            <p:cNvPr id="5" name="五边形 5"/>
            <p:cNvSpPr>
              <a:spLocks noChangeArrowheads="1"/>
            </p:cNvSpPr>
            <p:nvPr/>
          </p:nvSpPr>
          <p:spPr bwMode="auto">
            <a:xfrm>
              <a:off x="1" y="1028833"/>
              <a:ext cx="3888432" cy="591437"/>
            </a:xfrm>
            <a:custGeom>
              <a:avLst/>
              <a:gdLst>
                <a:gd name="T0" fmla="*/ 0 w 3888432"/>
                <a:gd name="T1" fmla="*/ 0 h 591437"/>
                <a:gd name="T2" fmla="*/ 3888432 w 3888432"/>
                <a:gd name="T3" fmla="*/ 591437 h 591437"/>
              </a:gdLst>
              <a:ahLst/>
              <a:cxnLst/>
              <a:rect l="T0" t="T1" r="T2" b="T3"/>
              <a:pathLst>
                <a:path w="3888432" h="591437">
                  <a:moveTo>
                    <a:pt x="0" y="0"/>
                  </a:moveTo>
                  <a:lnTo>
                    <a:pt x="3323919" y="0"/>
                  </a:lnTo>
                  <a:lnTo>
                    <a:pt x="3888432" y="564514"/>
                  </a:lnTo>
                  <a:lnTo>
                    <a:pt x="523714" y="591437"/>
                  </a:lnTo>
                  <a:lnTo>
                    <a:pt x="0" y="8248"/>
                  </a:lnTo>
                  <a:close/>
                </a:path>
              </a:pathLst>
            </a:custGeom>
            <a:gradFill rotWithShape="1">
              <a:gsLst>
                <a:gs pos="0">
                  <a:srgbClr val="FFFFFF"/>
                </a:gs>
                <a:gs pos="100000">
                  <a:srgbClr val="FFFFFF"/>
                </a:gs>
              </a:gsLst>
              <a:lin ang="10800000" scaled="1"/>
            </a:gra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rot="2943353">
              <a:off x="-872762" y="1355556"/>
              <a:ext cx="3072214" cy="36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7" name="TextBox 89"/>
          <p:cNvSpPr>
            <a:spLocks noChangeArrowheads="1"/>
          </p:cNvSpPr>
          <p:nvPr/>
        </p:nvSpPr>
        <p:spPr bwMode="auto">
          <a:xfrm flipH="1">
            <a:off x="5336709" y="1267478"/>
            <a:ext cx="103187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80000"/>
              </a:lnSpc>
            </a:pPr>
            <a:r>
              <a:rPr lang="en-US" sz="4400" b="1" i="1" dirty="0">
                <a:solidFill>
                  <a:schemeClr val="bg1"/>
                </a:solidFill>
                <a:latin typeface="Arial Rounded MT Bold" panose="020F0704030504030204" pitchFamily="34" charset="0"/>
                <a:ea typeface="微软雅黑" panose="020B0503020204020204" pitchFamily="34" charset="-122"/>
                <a:sym typeface="Arial Rounded MT Bold" panose="020F0704030504030204" pitchFamily="34" charset="0"/>
              </a:rPr>
              <a:t>01</a:t>
            </a:r>
            <a:endParaRPr lang="zh-CN" altLang="en-US" sz="4400" b="1" i="1" dirty="0">
              <a:solidFill>
                <a:schemeClr val="bg1"/>
              </a:solidFill>
              <a:latin typeface="Arial Rounded MT Bold" panose="020F0704030504030204" pitchFamily="34" charset="0"/>
              <a:ea typeface="微软雅黑" panose="020B0503020204020204" pitchFamily="34" charset="-122"/>
              <a:sym typeface="Arial Rounded MT Bold" panose="020F0704030504030204" pitchFamily="34" charset="0"/>
            </a:endParaRPr>
          </a:p>
        </p:txBody>
      </p:sp>
      <p:grpSp>
        <p:nvGrpSpPr>
          <p:cNvPr id="8" name="组合 69"/>
          <p:cNvGrpSpPr/>
          <p:nvPr/>
        </p:nvGrpSpPr>
        <p:grpSpPr bwMode="auto">
          <a:xfrm>
            <a:off x="5707349" y="2613307"/>
            <a:ext cx="3484562" cy="2160588"/>
            <a:chOff x="0" y="0"/>
            <a:chExt cx="4589473" cy="3072214"/>
          </a:xfrm>
        </p:grpSpPr>
        <p:sp>
          <p:nvSpPr>
            <p:cNvPr id="9" name="五边形 6"/>
            <p:cNvSpPr>
              <a:spLocks noChangeArrowheads="1"/>
            </p:cNvSpPr>
            <p:nvPr/>
          </p:nvSpPr>
          <p:spPr bwMode="auto">
            <a:xfrm>
              <a:off x="260036" y="1304980"/>
              <a:ext cx="4329437" cy="1327147"/>
            </a:xfrm>
            <a:custGeom>
              <a:avLst/>
              <a:gdLst>
                <a:gd name="T0" fmla="*/ 0 w 4329437"/>
                <a:gd name="T1" fmla="*/ 0 h 1327147"/>
                <a:gd name="T2" fmla="*/ 4329437 w 4329437"/>
                <a:gd name="T3" fmla="*/ 1327147 h 1327147"/>
              </a:gdLst>
              <a:ahLst/>
              <a:cxnLst/>
              <a:rect l="T0" t="T1" r="T2" b="T3"/>
              <a:pathLst>
                <a:path w="4329437" h="1327147">
                  <a:moveTo>
                    <a:pt x="0" y="0"/>
                  </a:moveTo>
                  <a:lnTo>
                    <a:pt x="3063884" y="0"/>
                  </a:lnTo>
                  <a:lnTo>
                    <a:pt x="4329437" y="320674"/>
                  </a:lnTo>
                  <a:lnTo>
                    <a:pt x="3216284" y="1327147"/>
                  </a:lnTo>
                  <a:lnTo>
                    <a:pt x="1017114" y="1132621"/>
                  </a:lnTo>
                  <a:close/>
                </a:path>
              </a:pathLst>
            </a:cu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sp>
          <p:nvSpPr>
            <p:cNvPr id="10" name="五边形 3"/>
            <p:cNvSpPr>
              <a:spLocks noChangeArrowheads="1"/>
            </p:cNvSpPr>
            <p:nvPr/>
          </p:nvSpPr>
          <p:spPr bwMode="auto">
            <a:xfrm>
              <a:off x="0" y="1007167"/>
              <a:ext cx="3888432" cy="1129027"/>
            </a:xfrm>
            <a:custGeom>
              <a:avLst/>
              <a:gdLst>
                <a:gd name="T0" fmla="*/ 0 w 3888432"/>
                <a:gd name="T1" fmla="*/ 0 h 1129027"/>
                <a:gd name="T2" fmla="*/ 3888432 w 3888432"/>
                <a:gd name="T3" fmla="*/ 1129027 h 1129027"/>
              </a:gdLst>
              <a:ahLst/>
              <a:cxnLst/>
              <a:rect l="T0" t="T1" r="T2" b="T3"/>
              <a:pathLst>
                <a:path w="3888432" h="1129027">
                  <a:moveTo>
                    <a:pt x="0" y="0"/>
                  </a:moveTo>
                  <a:lnTo>
                    <a:pt x="3323919" y="0"/>
                  </a:lnTo>
                  <a:lnTo>
                    <a:pt x="3888432" y="564514"/>
                  </a:lnTo>
                  <a:lnTo>
                    <a:pt x="3323919" y="1129027"/>
                  </a:lnTo>
                  <a:lnTo>
                    <a:pt x="1006480" y="1129027"/>
                  </a:lnTo>
                  <a:lnTo>
                    <a:pt x="0" y="8248"/>
                  </a:lnTo>
                  <a:close/>
                </a:path>
              </a:pathLst>
            </a:custGeom>
            <a:gradFill rotWithShape="1">
              <a:gsLst>
                <a:gs pos="0">
                  <a:srgbClr val="08888E"/>
                </a:gs>
                <a:gs pos="50999">
                  <a:srgbClr val="10AFB6"/>
                </a:gs>
                <a:gs pos="100000">
                  <a:srgbClr val="13D2DC"/>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sp>
          <p:nvSpPr>
            <p:cNvPr id="11" name="五边形 5"/>
            <p:cNvSpPr>
              <a:spLocks noChangeArrowheads="1"/>
            </p:cNvSpPr>
            <p:nvPr/>
          </p:nvSpPr>
          <p:spPr bwMode="auto">
            <a:xfrm>
              <a:off x="0" y="1007167"/>
              <a:ext cx="3888432" cy="591437"/>
            </a:xfrm>
            <a:custGeom>
              <a:avLst/>
              <a:gdLst>
                <a:gd name="T0" fmla="*/ 0 w 3888432"/>
                <a:gd name="T1" fmla="*/ 0 h 591437"/>
                <a:gd name="T2" fmla="*/ 3888432 w 3888432"/>
                <a:gd name="T3" fmla="*/ 591437 h 591437"/>
              </a:gdLst>
              <a:ahLst/>
              <a:cxnLst/>
              <a:rect l="T0" t="T1" r="T2" b="T3"/>
              <a:pathLst>
                <a:path w="3888432" h="591437">
                  <a:moveTo>
                    <a:pt x="0" y="0"/>
                  </a:moveTo>
                  <a:lnTo>
                    <a:pt x="3323919" y="0"/>
                  </a:lnTo>
                  <a:lnTo>
                    <a:pt x="3888432" y="564514"/>
                  </a:lnTo>
                  <a:lnTo>
                    <a:pt x="523714" y="591437"/>
                  </a:lnTo>
                  <a:lnTo>
                    <a:pt x="0" y="8248"/>
                  </a:lnTo>
                  <a:close/>
                </a:path>
              </a:pathLst>
            </a:custGeom>
            <a:gradFill rotWithShape="1">
              <a:gsLst>
                <a:gs pos="0">
                  <a:srgbClr val="FFFFFF"/>
                </a:gs>
                <a:gs pos="100000">
                  <a:srgbClr val="FFFFFF"/>
                </a:gs>
              </a:gsLst>
              <a:lin ang="10800000" scaled="1"/>
            </a:gra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rot="2943353">
              <a:off x="-892842" y="1355556"/>
              <a:ext cx="3072214" cy="36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18" name="TextBox 90"/>
          <p:cNvSpPr>
            <a:spLocks noChangeArrowheads="1"/>
          </p:cNvSpPr>
          <p:nvPr/>
        </p:nvSpPr>
        <p:spPr bwMode="auto">
          <a:xfrm flipH="1">
            <a:off x="7501727" y="3708840"/>
            <a:ext cx="103346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80000"/>
              </a:lnSpc>
            </a:pPr>
            <a:r>
              <a:rPr lang="en-US" sz="4400" b="1" i="1" dirty="0">
                <a:solidFill>
                  <a:schemeClr val="bg1"/>
                </a:solidFill>
                <a:latin typeface="Arial Rounded MT Bold" panose="020F0704030504030204" pitchFamily="34" charset="0"/>
                <a:ea typeface="微软雅黑" panose="020B0503020204020204" pitchFamily="34" charset="-122"/>
                <a:sym typeface="Arial Rounded MT Bold" panose="020F0704030504030204" pitchFamily="34" charset="0"/>
              </a:rPr>
              <a:t>02</a:t>
            </a:r>
            <a:endParaRPr lang="zh-CN" altLang="en-US" sz="4400" b="1" i="1" dirty="0">
              <a:solidFill>
                <a:schemeClr val="bg1"/>
              </a:solidFill>
              <a:latin typeface="Arial Rounded MT Bold" panose="020F0704030504030204" pitchFamily="34" charset="0"/>
              <a:ea typeface="微软雅黑" panose="020B0503020204020204" pitchFamily="34" charset="-122"/>
              <a:sym typeface="Arial Rounded MT Bold" panose="020F0704030504030204" pitchFamily="34" charset="0"/>
            </a:endParaRPr>
          </a:p>
        </p:txBody>
      </p:sp>
      <p:grpSp>
        <p:nvGrpSpPr>
          <p:cNvPr id="19" name="组合 84"/>
          <p:cNvGrpSpPr/>
          <p:nvPr/>
        </p:nvGrpSpPr>
        <p:grpSpPr bwMode="auto">
          <a:xfrm rot="5400000">
            <a:off x="4093655" y="3993971"/>
            <a:ext cx="3227387" cy="2332038"/>
            <a:chOff x="0" y="0"/>
            <a:chExt cx="4589474" cy="3072214"/>
          </a:xfrm>
        </p:grpSpPr>
        <p:sp>
          <p:nvSpPr>
            <p:cNvPr id="20" name="五边形 6"/>
            <p:cNvSpPr>
              <a:spLocks noChangeArrowheads="1"/>
            </p:cNvSpPr>
            <p:nvPr/>
          </p:nvSpPr>
          <p:spPr bwMode="auto">
            <a:xfrm>
              <a:off x="260037" y="1326646"/>
              <a:ext cx="4329437" cy="1327147"/>
            </a:xfrm>
            <a:custGeom>
              <a:avLst/>
              <a:gdLst>
                <a:gd name="T0" fmla="*/ 0 w 4329437"/>
                <a:gd name="T1" fmla="*/ 0 h 1327147"/>
                <a:gd name="T2" fmla="*/ 4329437 w 4329437"/>
                <a:gd name="T3" fmla="*/ 1327147 h 1327147"/>
              </a:gdLst>
              <a:ahLst/>
              <a:cxnLst/>
              <a:rect l="T0" t="T1" r="T2" b="T3"/>
              <a:pathLst>
                <a:path w="4329437" h="1327147">
                  <a:moveTo>
                    <a:pt x="0" y="0"/>
                  </a:moveTo>
                  <a:lnTo>
                    <a:pt x="3063884" y="0"/>
                  </a:lnTo>
                  <a:lnTo>
                    <a:pt x="4329437" y="320674"/>
                  </a:lnTo>
                  <a:lnTo>
                    <a:pt x="3216284" y="1327147"/>
                  </a:lnTo>
                  <a:lnTo>
                    <a:pt x="1017114" y="1132621"/>
                  </a:lnTo>
                  <a:close/>
                </a:path>
              </a:pathLst>
            </a:cu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sp>
          <p:nvSpPr>
            <p:cNvPr id="21" name="五边形 3"/>
            <p:cNvSpPr>
              <a:spLocks noChangeArrowheads="1"/>
            </p:cNvSpPr>
            <p:nvPr/>
          </p:nvSpPr>
          <p:spPr bwMode="auto">
            <a:xfrm>
              <a:off x="0" y="1028834"/>
              <a:ext cx="3888432" cy="1129027"/>
            </a:xfrm>
            <a:custGeom>
              <a:avLst/>
              <a:gdLst>
                <a:gd name="T0" fmla="*/ 0 w 3888432"/>
                <a:gd name="T1" fmla="*/ 0 h 1129027"/>
                <a:gd name="T2" fmla="*/ 3888432 w 3888432"/>
                <a:gd name="T3" fmla="*/ 1129027 h 1129027"/>
              </a:gdLst>
              <a:ahLst/>
              <a:cxnLst/>
              <a:rect l="T0" t="T1" r="T2" b="T3"/>
              <a:pathLst>
                <a:path w="3888432" h="1129027">
                  <a:moveTo>
                    <a:pt x="0" y="0"/>
                  </a:moveTo>
                  <a:lnTo>
                    <a:pt x="3323919" y="0"/>
                  </a:lnTo>
                  <a:lnTo>
                    <a:pt x="3888432" y="564514"/>
                  </a:lnTo>
                  <a:lnTo>
                    <a:pt x="3323919" y="1129027"/>
                  </a:lnTo>
                  <a:lnTo>
                    <a:pt x="1006480" y="1129027"/>
                  </a:lnTo>
                  <a:lnTo>
                    <a:pt x="0" y="8248"/>
                  </a:lnTo>
                  <a:close/>
                </a:path>
              </a:pathLst>
            </a:custGeom>
            <a:gradFill rotWithShape="1">
              <a:gsLst>
                <a:gs pos="0">
                  <a:srgbClr val="08888E"/>
                </a:gs>
                <a:gs pos="50999">
                  <a:srgbClr val="10AFB6"/>
                </a:gs>
                <a:gs pos="100000">
                  <a:srgbClr val="13D2DC"/>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sp>
          <p:nvSpPr>
            <p:cNvPr id="22" name="五边形 5"/>
            <p:cNvSpPr>
              <a:spLocks noChangeArrowheads="1"/>
            </p:cNvSpPr>
            <p:nvPr/>
          </p:nvSpPr>
          <p:spPr bwMode="auto">
            <a:xfrm>
              <a:off x="1" y="1028833"/>
              <a:ext cx="3888432" cy="591437"/>
            </a:xfrm>
            <a:custGeom>
              <a:avLst/>
              <a:gdLst>
                <a:gd name="T0" fmla="*/ 0 w 3888432"/>
                <a:gd name="T1" fmla="*/ 0 h 591437"/>
                <a:gd name="T2" fmla="*/ 3888432 w 3888432"/>
                <a:gd name="T3" fmla="*/ 591437 h 591437"/>
              </a:gdLst>
              <a:ahLst/>
              <a:cxnLst/>
              <a:rect l="T0" t="T1" r="T2" b="T3"/>
              <a:pathLst>
                <a:path w="3888432" h="591437">
                  <a:moveTo>
                    <a:pt x="0" y="0"/>
                  </a:moveTo>
                  <a:lnTo>
                    <a:pt x="3323919" y="0"/>
                  </a:lnTo>
                  <a:lnTo>
                    <a:pt x="3888432" y="564514"/>
                  </a:lnTo>
                  <a:lnTo>
                    <a:pt x="523714" y="591437"/>
                  </a:lnTo>
                  <a:lnTo>
                    <a:pt x="0" y="8248"/>
                  </a:lnTo>
                  <a:close/>
                </a:path>
              </a:pathLst>
            </a:custGeom>
            <a:gradFill rotWithShape="1">
              <a:gsLst>
                <a:gs pos="0">
                  <a:srgbClr val="FFFFFF"/>
                </a:gs>
                <a:gs pos="100000">
                  <a:srgbClr val="FFFFFF"/>
                </a:gs>
              </a:gsLst>
              <a:lin ang="10800000" scaled="1"/>
            </a:gra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pic>
          <p:nvPicPr>
            <p:cNvPr id="23" name="Picture 2"/>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rot="2943353">
              <a:off x="-872762" y="1355556"/>
              <a:ext cx="3072214" cy="36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24" name="TextBox 91"/>
          <p:cNvSpPr>
            <a:spLocks noChangeArrowheads="1"/>
          </p:cNvSpPr>
          <p:nvPr/>
        </p:nvSpPr>
        <p:spPr bwMode="auto">
          <a:xfrm flipH="1">
            <a:off x="4799141" y="5117619"/>
            <a:ext cx="1033463"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80000"/>
              </a:lnSpc>
            </a:pPr>
            <a:r>
              <a:rPr lang="en-US" sz="4400" b="1" i="1" dirty="0">
                <a:solidFill>
                  <a:schemeClr val="bg1"/>
                </a:solidFill>
                <a:latin typeface="Arial Rounded MT Bold" panose="020F0704030504030204" pitchFamily="34" charset="0"/>
                <a:ea typeface="微软雅黑" panose="020B0503020204020204" pitchFamily="34" charset="-122"/>
                <a:sym typeface="Arial Rounded MT Bold" panose="020F0704030504030204" pitchFamily="34" charset="0"/>
              </a:rPr>
              <a:t>03</a:t>
            </a:r>
            <a:endParaRPr lang="zh-CN" altLang="en-US" sz="4400" b="1" i="1" dirty="0">
              <a:solidFill>
                <a:schemeClr val="bg1"/>
              </a:solidFill>
              <a:latin typeface="Arial Rounded MT Bold" panose="020F0704030504030204" pitchFamily="34" charset="0"/>
              <a:ea typeface="微软雅黑" panose="020B0503020204020204" pitchFamily="34" charset="-122"/>
              <a:sym typeface="Arial Rounded MT Bold" panose="020F0704030504030204" pitchFamily="34" charset="0"/>
            </a:endParaRPr>
          </a:p>
        </p:txBody>
      </p:sp>
      <p:grpSp>
        <p:nvGrpSpPr>
          <p:cNvPr id="25" name="组合 74"/>
          <p:cNvGrpSpPr/>
          <p:nvPr/>
        </p:nvGrpSpPr>
        <p:grpSpPr bwMode="auto">
          <a:xfrm flipH="1" flipV="1">
            <a:off x="1857579" y="2466002"/>
            <a:ext cx="3481388" cy="2160588"/>
            <a:chOff x="0" y="0"/>
            <a:chExt cx="4589473" cy="3072214"/>
          </a:xfrm>
        </p:grpSpPr>
        <p:sp>
          <p:nvSpPr>
            <p:cNvPr id="26" name="五边形 6"/>
            <p:cNvSpPr>
              <a:spLocks noChangeArrowheads="1"/>
            </p:cNvSpPr>
            <p:nvPr/>
          </p:nvSpPr>
          <p:spPr bwMode="auto">
            <a:xfrm>
              <a:off x="260036" y="1326647"/>
              <a:ext cx="4329437" cy="1327147"/>
            </a:xfrm>
            <a:custGeom>
              <a:avLst/>
              <a:gdLst>
                <a:gd name="T0" fmla="*/ 0 w 4329437"/>
                <a:gd name="T1" fmla="*/ 0 h 1327147"/>
                <a:gd name="T2" fmla="*/ 4329437 w 4329437"/>
                <a:gd name="T3" fmla="*/ 1327147 h 1327147"/>
              </a:gdLst>
              <a:ahLst/>
              <a:cxnLst/>
              <a:rect l="T0" t="T1" r="T2" b="T3"/>
              <a:pathLst>
                <a:path w="4329437" h="1327147">
                  <a:moveTo>
                    <a:pt x="0" y="0"/>
                  </a:moveTo>
                  <a:lnTo>
                    <a:pt x="3063884" y="0"/>
                  </a:lnTo>
                  <a:lnTo>
                    <a:pt x="4329437" y="320674"/>
                  </a:lnTo>
                  <a:lnTo>
                    <a:pt x="3216284" y="1327147"/>
                  </a:lnTo>
                  <a:lnTo>
                    <a:pt x="1017114" y="1132621"/>
                  </a:lnTo>
                  <a:close/>
                </a:path>
              </a:pathLst>
            </a:custGeom>
            <a:solidFill>
              <a:srgbClr val="7F7F7F"/>
            </a:soli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sp>
          <p:nvSpPr>
            <p:cNvPr id="27" name="五边形 3"/>
            <p:cNvSpPr>
              <a:spLocks noChangeArrowheads="1"/>
            </p:cNvSpPr>
            <p:nvPr/>
          </p:nvSpPr>
          <p:spPr bwMode="auto">
            <a:xfrm>
              <a:off x="0" y="1028834"/>
              <a:ext cx="3888432" cy="1129027"/>
            </a:xfrm>
            <a:custGeom>
              <a:avLst/>
              <a:gdLst>
                <a:gd name="T0" fmla="*/ 0 w 3888432"/>
                <a:gd name="T1" fmla="*/ 0 h 1129027"/>
                <a:gd name="T2" fmla="*/ 3888432 w 3888432"/>
                <a:gd name="T3" fmla="*/ 1129027 h 1129027"/>
              </a:gdLst>
              <a:ahLst/>
              <a:cxnLst/>
              <a:rect l="T0" t="T1" r="T2" b="T3"/>
              <a:pathLst>
                <a:path w="3888432" h="1129027">
                  <a:moveTo>
                    <a:pt x="0" y="0"/>
                  </a:moveTo>
                  <a:lnTo>
                    <a:pt x="3323919" y="0"/>
                  </a:lnTo>
                  <a:lnTo>
                    <a:pt x="3888432" y="564514"/>
                  </a:lnTo>
                  <a:lnTo>
                    <a:pt x="3323919" y="1129027"/>
                  </a:lnTo>
                  <a:lnTo>
                    <a:pt x="1006480" y="1129027"/>
                  </a:lnTo>
                  <a:lnTo>
                    <a:pt x="0" y="8248"/>
                  </a:lnTo>
                  <a:close/>
                </a:path>
              </a:pathLst>
            </a:custGeom>
            <a:gradFill rotWithShape="1">
              <a:gsLst>
                <a:gs pos="0">
                  <a:srgbClr val="08888E"/>
                </a:gs>
                <a:gs pos="50999">
                  <a:srgbClr val="10AFB6"/>
                </a:gs>
                <a:gs pos="100000">
                  <a:srgbClr val="13D2DC"/>
                </a:gs>
              </a:gsLst>
              <a:lin ang="0" scaled="1"/>
            </a:gra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sp>
          <p:nvSpPr>
            <p:cNvPr id="28" name="五边形 5"/>
            <p:cNvSpPr>
              <a:spLocks noChangeArrowheads="1"/>
            </p:cNvSpPr>
            <p:nvPr/>
          </p:nvSpPr>
          <p:spPr bwMode="auto">
            <a:xfrm>
              <a:off x="0" y="1028834"/>
              <a:ext cx="3888432" cy="591437"/>
            </a:xfrm>
            <a:custGeom>
              <a:avLst/>
              <a:gdLst>
                <a:gd name="T0" fmla="*/ 0 w 3888432"/>
                <a:gd name="T1" fmla="*/ 0 h 591437"/>
                <a:gd name="T2" fmla="*/ 3888432 w 3888432"/>
                <a:gd name="T3" fmla="*/ 591437 h 591437"/>
              </a:gdLst>
              <a:ahLst/>
              <a:cxnLst/>
              <a:rect l="T0" t="T1" r="T2" b="T3"/>
              <a:pathLst>
                <a:path w="3888432" h="591437">
                  <a:moveTo>
                    <a:pt x="0" y="0"/>
                  </a:moveTo>
                  <a:lnTo>
                    <a:pt x="3323919" y="0"/>
                  </a:lnTo>
                  <a:lnTo>
                    <a:pt x="3888432" y="564514"/>
                  </a:lnTo>
                  <a:lnTo>
                    <a:pt x="523714" y="591437"/>
                  </a:lnTo>
                  <a:lnTo>
                    <a:pt x="0" y="8248"/>
                  </a:lnTo>
                  <a:close/>
                </a:path>
              </a:pathLst>
            </a:custGeom>
            <a:gradFill rotWithShape="1">
              <a:gsLst>
                <a:gs pos="0">
                  <a:srgbClr val="FFFFFF"/>
                </a:gs>
                <a:gs pos="100000">
                  <a:srgbClr val="FFFFFF"/>
                </a:gs>
              </a:gsLst>
              <a:lin ang="10800000" scaled="1"/>
            </a:gradFill>
            <a:ln>
              <a:noFill/>
            </a:ln>
            <a:extLst>
              <a:ext uri="{91240B29-F687-4F45-9708-019B960494DF}">
                <a14:hiddenLine xmlns:a14="http://schemas.microsoft.com/office/drawing/2010/main" w="25400">
                  <a:solidFill>
                    <a:srgbClr val="000000"/>
                  </a:solidFill>
                  <a:bevel/>
                </a14:hiddenLine>
              </a:ext>
            </a:extLst>
          </p:spPr>
          <p:txBody>
            <a:bodyPr anchor="ctr"/>
            <a:lstStyle/>
            <a:p>
              <a:pPr algn="ctr" eaLnBrk="1" hangingPunct="1"/>
              <a:endParaRPr lang="zh-CN" altLang="zh-CN" b="1" i="1">
                <a:solidFill>
                  <a:srgbClr val="FFFFFF"/>
                </a:solidFill>
                <a:latin typeface="Calibri" panose="020F0502020204030204" pitchFamily="34" charset="0"/>
                <a:sym typeface="微软雅黑" panose="020B0503020204020204" pitchFamily="34" charset="-122"/>
              </a:endParaRPr>
            </a:p>
          </p:txBody>
        </p:sp>
        <p:pic>
          <p:nvPicPr>
            <p:cNvPr id="29" name="Picture 2"/>
            <p:cNvPicPr>
              <a:picLocks noChangeAspect="1" noChangeArrowheads="1"/>
            </p:cNvPicPr>
            <p:nvPr/>
          </p:nvPicPr>
          <p:blipFill>
            <a:blip r:embed="rId2">
              <a:extLst>
                <a:ext uri="{28A0092B-C50C-407E-A947-70E740481C1C}">
                  <a14:useLocalDpi xmlns:a14="http://schemas.microsoft.com/office/drawing/2010/main" val="0"/>
                </a:ext>
              </a:extLst>
            </a:blip>
            <a:srcRect b="50000"/>
            <a:stretch>
              <a:fillRect/>
            </a:stretch>
          </p:blipFill>
          <p:spPr bwMode="auto">
            <a:xfrm rot="2943353">
              <a:off x="-892842" y="1355556"/>
              <a:ext cx="3072214" cy="361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pic>
      </p:grpSp>
      <p:sp>
        <p:nvSpPr>
          <p:cNvPr id="30" name="TextBox 92"/>
          <p:cNvSpPr>
            <a:spLocks noChangeArrowheads="1"/>
          </p:cNvSpPr>
          <p:nvPr/>
        </p:nvSpPr>
        <p:spPr bwMode="auto">
          <a:xfrm flipH="1">
            <a:off x="3268478" y="2810978"/>
            <a:ext cx="1031875"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80000"/>
              </a:lnSpc>
            </a:pPr>
            <a:r>
              <a:rPr lang="en-US" sz="4400" b="1" i="1" dirty="0">
                <a:solidFill>
                  <a:schemeClr val="bg1"/>
                </a:solidFill>
                <a:latin typeface="Arial Rounded MT Bold" panose="020F0704030504030204" pitchFamily="34" charset="0"/>
                <a:ea typeface="微软雅黑" panose="020B0503020204020204" pitchFamily="34" charset="-122"/>
                <a:sym typeface="Arial Rounded MT Bold" panose="020F0704030504030204" pitchFamily="34" charset="0"/>
              </a:rPr>
              <a:t>04</a:t>
            </a:r>
            <a:endParaRPr lang="zh-CN" altLang="en-US" sz="4400" b="1" i="1" dirty="0">
              <a:solidFill>
                <a:schemeClr val="bg1"/>
              </a:solidFill>
              <a:latin typeface="Arial Rounded MT Bold" panose="020F0704030504030204" pitchFamily="34" charset="0"/>
              <a:ea typeface="微软雅黑" panose="020B0503020204020204" pitchFamily="34" charset="-122"/>
              <a:sym typeface="Arial Rounded MT Bold" panose="020F0704030504030204" pitchFamily="34" charset="0"/>
            </a:endParaRPr>
          </a:p>
        </p:txBody>
      </p:sp>
      <p:sp>
        <p:nvSpPr>
          <p:cNvPr id="32" name="Text Box 30"/>
          <p:cNvSpPr txBox="1">
            <a:spLocks noChangeArrowheads="1"/>
          </p:cNvSpPr>
          <p:nvPr/>
        </p:nvSpPr>
        <p:spPr bwMode="auto">
          <a:xfrm>
            <a:off x="641310" y="433124"/>
            <a:ext cx="914400" cy="553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dirty="0">
                <a:ea typeface="微软雅黑" panose="020B0503020204020204" pitchFamily="34" charset="-122"/>
                <a:sym typeface="Arial" panose="020B0604020202020204" pitchFamily="34" charset="0"/>
              </a:rPr>
              <a:t>特性</a:t>
            </a:r>
            <a:endParaRPr lang="zh-CN" altLang="zh-CN" sz="3600" b="1" dirty="0">
              <a:ea typeface="微软雅黑" panose="020B0503020204020204" pitchFamily="34" charset="-122"/>
              <a:sym typeface="Arial" panose="020B0604020202020204" pitchFamily="34" charset="0"/>
            </a:endParaRPr>
          </a:p>
        </p:txBody>
      </p:sp>
      <p:sp>
        <p:nvSpPr>
          <p:cNvPr id="33" name="TextBox 97"/>
          <p:cNvSpPr>
            <a:spLocks noChangeArrowheads="1"/>
          </p:cNvSpPr>
          <p:nvPr/>
        </p:nvSpPr>
        <p:spPr bwMode="auto">
          <a:xfrm flipH="1">
            <a:off x="6473592" y="540915"/>
            <a:ext cx="18383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80000"/>
              </a:lnSpc>
            </a:pPr>
            <a:r>
              <a:rPr lang="zh-CN" altLang="en-US" sz="2000" b="1" i="1" dirty="0">
                <a:solidFill>
                  <a:srgbClr val="08888E"/>
                </a:solidFill>
                <a:latin typeface="Arial Rounded MT Bold" panose="020F0704030504030204" pitchFamily="34" charset="0"/>
                <a:ea typeface="微软雅黑" panose="020B0503020204020204" pitchFamily="34" charset="-122"/>
                <a:sym typeface="Times New Roman" panose="02020603050405020304" pitchFamily="18" charset="0"/>
              </a:rPr>
              <a:t>单片机培训</a:t>
            </a:r>
          </a:p>
        </p:txBody>
      </p:sp>
      <p:sp>
        <p:nvSpPr>
          <p:cNvPr id="34" name="TextBox 98"/>
          <p:cNvSpPr>
            <a:spLocks noChangeArrowheads="1"/>
          </p:cNvSpPr>
          <p:nvPr/>
        </p:nvSpPr>
        <p:spPr bwMode="auto">
          <a:xfrm flipH="1">
            <a:off x="6694384" y="1322574"/>
            <a:ext cx="147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i="1" dirty="0">
                <a:solidFill>
                  <a:srgbClr val="4B3C29"/>
                </a:solidFill>
                <a:ea typeface="微软雅黑" panose="020B0503020204020204" pitchFamily="34" charset="-122"/>
                <a:sym typeface="Arial" panose="020B0604020202020204" pitchFamily="34" charset="0"/>
              </a:rPr>
              <a:t>分为能力提升和竞赛培训</a:t>
            </a:r>
            <a:endParaRPr lang="en-US" sz="1400" b="1" i="1" dirty="0">
              <a:solidFill>
                <a:srgbClr val="4B3C29"/>
              </a:solidFill>
              <a:ea typeface="微软雅黑" panose="020B0503020204020204" pitchFamily="34" charset="-122"/>
              <a:sym typeface="Arial" panose="020B0604020202020204" pitchFamily="34" charset="0"/>
            </a:endParaRPr>
          </a:p>
        </p:txBody>
      </p:sp>
      <p:sp>
        <p:nvSpPr>
          <p:cNvPr id="35" name="TextBox 95"/>
          <p:cNvSpPr>
            <a:spLocks noChangeArrowheads="1"/>
          </p:cNvSpPr>
          <p:nvPr/>
        </p:nvSpPr>
        <p:spPr bwMode="auto">
          <a:xfrm flipH="1">
            <a:off x="9659303" y="3560090"/>
            <a:ext cx="18367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80000"/>
              </a:lnSpc>
            </a:pPr>
            <a:r>
              <a:rPr lang="en-US" altLang="zh-CN" sz="2000" b="1" i="1" dirty="0" err="1">
                <a:solidFill>
                  <a:srgbClr val="08888E"/>
                </a:solidFill>
                <a:latin typeface="Arial Rounded MT Bold" panose="020F0704030504030204" pitchFamily="34" charset="0"/>
                <a:ea typeface="微软雅黑" panose="020B0503020204020204" pitchFamily="34" charset="-122"/>
                <a:sym typeface="Times New Roman" panose="02020603050405020304" pitchFamily="18" charset="0"/>
              </a:rPr>
              <a:t>SCC.app</a:t>
            </a:r>
            <a:endParaRPr lang="zh-CN" altLang="en-US" sz="2000" b="1" i="1" dirty="0">
              <a:solidFill>
                <a:srgbClr val="08888E"/>
              </a:solidFill>
              <a:latin typeface="Arial Rounded MT Bold" panose="020F0704030504030204" pitchFamily="34" charset="0"/>
              <a:ea typeface="微软雅黑" panose="020B0503020204020204" pitchFamily="34" charset="-122"/>
              <a:sym typeface="Times New Roman" panose="02020603050405020304" pitchFamily="18" charset="0"/>
            </a:endParaRPr>
          </a:p>
        </p:txBody>
      </p:sp>
      <p:sp>
        <p:nvSpPr>
          <p:cNvPr id="36" name="TextBox 95"/>
          <p:cNvSpPr>
            <a:spLocks noChangeArrowheads="1"/>
          </p:cNvSpPr>
          <p:nvPr/>
        </p:nvSpPr>
        <p:spPr bwMode="auto">
          <a:xfrm flipH="1">
            <a:off x="6092407" y="5412893"/>
            <a:ext cx="18367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80000"/>
              </a:lnSpc>
            </a:pPr>
            <a:r>
              <a:rPr lang="zh-CN" altLang="en-US" sz="2000" b="1" i="1" dirty="0">
                <a:solidFill>
                  <a:srgbClr val="08888E"/>
                </a:solidFill>
                <a:latin typeface="Arial Rounded MT Bold" panose="020F0704030504030204" pitchFamily="34" charset="0"/>
                <a:ea typeface="微软雅黑" panose="020B0503020204020204" pitchFamily="34" charset="-122"/>
                <a:sym typeface="Times New Roman" panose="02020603050405020304" pitchFamily="18" charset="0"/>
              </a:rPr>
              <a:t>中介合作</a:t>
            </a:r>
          </a:p>
        </p:txBody>
      </p:sp>
      <p:sp>
        <p:nvSpPr>
          <p:cNvPr id="37" name="TextBox 95"/>
          <p:cNvSpPr>
            <a:spLocks noChangeArrowheads="1"/>
          </p:cNvSpPr>
          <p:nvPr/>
        </p:nvSpPr>
        <p:spPr bwMode="auto">
          <a:xfrm flipH="1">
            <a:off x="180023" y="2825741"/>
            <a:ext cx="18367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80000"/>
              </a:lnSpc>
            </a:pPr>
            <a:r>
              <a:rPr lang="zh-CN" altLang="en-US" sz="2000" b="1" i="1" dirty="0">
                <a:solidFill>
                  <a:srgbClr val="08888E"/>
                </a:solidFill>
                <a:latin typeface="Arial Rounded MT Bold" panose="020F0704030504030204" pitchFamily="34" charset="0"/>
                <a:ea typeface="微软雅黑" panose="020B0503020204020204" pitchFamily="34" charset="-122"/>
                <a:sym typeface="Times New Roman" panose="02020603050405020304" pitchFamily="18" charset="0"/>
              </a:rPr>
              <a:t>小项目设计</a:t>
            </a:r>
          </a:p>
        </p:txBody>
      </p:sp>
      <p:sp>
        <p:nvSpPr>
          <p:cNvPr id="38" name="TextBox 96"/>
          <p:cNvSpPr>
            <a:spLocks noChangeArrowheads="1"/>
          </p:cNvSpPr>
          <p:nvPr/>
        </p:nvSpPr>
        <p:spPr bwMode="auto">
          <a:xfrm flipH="1">
            <a:off x="9500547" y="4283682"/>
            <a:ext cx="2052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i="1" dirty="0">
                <a:solidFill>
                  <a:srgbClr val="4B3C29"/>
                </a:solidFill>
                <a:ea typeface="微软雅黑" panose="020B0503020204020204" pitchFamily="34" charset="-122"/>
                <a:sym typeface="Arial" panose="020B0604020202020204" pitchFamily="34" charset="0"/>
              </a:rPr>
              <a:t>资料查询，线上报名，作品上传</a:t>
            </a:r>
            <a:endParaRPr lang="en-US" sz="1400" b="1" i="1" dirty="0">
              <a:solidFill>
                <a:srgbClr val="4B3C29"/>
              </a:solidFill>
              <a:ea typeface="微软雅黑" panose="020B0503020204020204" pitchFamily="34" charset="-122"/>
              <a:sym typeface="Arial" panose="020B0604020202020204" pitchFamily="34" charset="0"/>
            </a:endParaRPr>
          </a:p>
        </p:txBody>
      </p:sp>
      <p:sp>
        <p:nvSpPr>
          <p:cNvPr id="39" name="TextBox 96"/>
          <p:cNvSpPr>
            <a:spLocks noChangeArrowheads="1"/>
          </p:cNvSpPr>
          <p:nvPr/>
        </p:nvSpPr>
        <p:spPr bwMode="auto">
          <a:xfrm flipH="1">
            <a:off x="7285598" y="5805945"/>
            <a:ext cx="2052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i="1" dirty="0">
                <a:solidFill>
                  <a:srgbClr val="4B3C29"/>
                </a:solidFill>
                <a:ea typeface="微软雅黑" panose="020B0503020204020204" pitchFamily="34" charset="-122"/>
                <a:sym typeface="Arial" panose="020B0604020202020204" pitchFamily="34" charset="0"/>
              </a:rPr>
              <a:t>以一个中介的身份与企业合作，提供</a:t>
            </a:r>
            <a:endParaRPr lang="en-US" sz="1400" b="1" i="1" dirty="0">
              <a:solidFill>
                <a:srgbClr val="4B3C29"/>
              </a:solidFill>
              <a:ea typeface="微软雅黑" panose="020B0503020204020204" pitchFamily="34" charset="-122"/>
              <a:sym typeface="Arial" panose="020B0604020202020204" pitchFamily="34" charset="0"/>
            </a:endParaRPr>
          </a:p>
        </p:txBody>
      </p:sp>
      <p:sp>
        <p:nvSpPr>
          <p:cNvPr id="40" name="TextBox 96"/>
          <p:cNvSpPr>
            <a:spLocks noChangeArrowheads="1"/>
          </p:cNvSpPr>
          <p:nvPr/>
        </p:nvSpPr>
        <p:spPr bwMode="auto">
          <a:xfrm flipH="1">
            <a:off x="310266" y="3807846"/>
            <a:ext cx="20526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400" b="1" i="1" dirty="0">
                <a:solidFill>
                  <a:srgbClr val="4B3C29"/>
                </a:solidFill>
                <a:ea typeface="微软雅黑" panose="020B0503020204020204" pitchFamily="34" charset="-122"/>
                <a:sym typeface="Arial" panose="020B0604020202020204" pitchFamily="34" charset="0"/>
              </a:rPr>
              <a:t>给一些小企业设计项目</a:t>
            </a:r>
            <a:endParaRPr lang="en-US" sz="1400" b="1" i="1" dirty="0">
              <a:solidFill>
                <a:srgbClr val="4B3C29"/>
              </a:solidFill>
              <a:ea typeface="微软雅黑" panose="020B0503020204020204" pitchFamily="34" charset="-122"/>
              <a:sym typeface="Arial" panose="020B0604020202020204" pitchFamily="34" charset="0"/>
            </a:endParaRPr>
          </a:p>
        </p:txBody>
      </p:sp>
      <p:pic>
        <p:nvPicPr>
          <p:cNvPr id="51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141" y="1486690"/>
            <a:ext cx="1498763" cy="71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32"/>
                                        </p:tgtEl>
                                        <p:attrNameLst>
                                          <p:attrName>style.visibility</p:attrName>
                                        </p:attrNameLst>
                                      </p:cBhvr>
                                      <p:to>
                                        <p:strVal val="visible"/>
                                      </p:to>
                                    </p:set>
                                    <p:anim by="(-#ppt_w*2)" calcmode="lin" valueType="num">
                                      <p:cBhvr rctx="PPT">
                                        <p:cTn id="7" dur="500" autoRev="1" fill="hold">
                                          <p:stCondLst>
                                            <p:cond delay="0"/>
                                          </p:stCondLst>
                                        </p:cTn>
                                        <p:tgtEl>
                                          <p:spTgt spid="32"/>
                                        </p:tgtEl>
                                        <p:attrNameLst>
                                          <p:attrName>ppt_w</p:attrName>
                                        </p:attrNameLst>
                                      </p:cBhvr>
                                    </p:anim>
                                    <p:anim by="(#ppt_w*0.50)" calcmode="lin" valueType="num">
                                      <p:cBhvr>
                                        <p:cTn id="8" dur="500" decel="50000" autoRev="1" fill="hold">
                                          <p:stCondLst>
                                            <p:cond delay="0"/>
                                          </p:stCondLst>
                                        </p:cTn>
                                        <p:tgtEl>
                                          <p:spTgt spid="32"/>
                                        </p:tgtEl>
                                        <p:attrNameLst>
                                          <p:attrName>ppt_x</p:attrName>
                                        </p:attrNameLst>
                                      </p:cBhvr>
                                    </p:anim>
                                    <p:anim from="(-#ppt_h/2)" to="(#ppt_y)" calcmode="lin" valueType="num">
                                      <p:cBhvr>
                                        <p:cTn id="9" dur="1000" fill="hold">
                                          <p:stCondLst>
                                            <p:cond delay="0"/>
                                          </p:stCondLst>
                                        </p:cTn>
                                        <p:tgtEl>
                                          <p:spTgt spid="32"/>
                                        </p:tgtEl>
                                        <p:attrNameLst>
                                          <p:attrName>ppt_y</p:attrName>
                                        </p:attrNameLst>
                                      </p:cBhvr>
                                    </p:anim>
                                    <p:animRot by="21600000">
                                      <p:cBhvr>
                                        <p:cTn id="10" dur="1000" fill="hold">
                                          <p:stCondLst>
                                            <p:cond delay="0"/>
                                          </p:stCondLst>
                                        </p:cTn>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895739" y="629815"/>
            <a:ext cx="2202024" cy="97504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t>项目</a:t>
            </a:r>
            <a:endParaRPr lang="en-US" altLang="zh-CN" dirty="0"/>
          </a:p>
          <a:p>
            <a:pPr algn="ctr"/>
            <a:r>
              <a:rPr lang="zh-CN" altLang="en-US" dirty="0"/>
              <a:t>制作展示</a:t>
            </a:r>
          </a:p>
        </p:txBody>
      </p:sp>
      <p:pic>
        <p:nvPicPr>
          <p:cNvPr id="6" name="图片 5" descr="E:\Users\lenovo\Desktop\12.jpg12"/>
          <p:cNvPicPr/>
          <p:nvPr/>
        </p:nvPicPr>
        <p:blipFill>
          <a:blip r:embed="rId2"/>
          <a:srcRect/>
          <a:stretch>
            <a:fillRect/>
          </a:stretch>
        </p:blipFill>
        <p:spPr bwMode="auto">
          <a:xfrm>
            <a:off x="895985" y="2051050"/>
            <a:ext cx="4954270" cy="3551555"/>
          </a:xfrm>
          <a:prstGeom prst="rect">
            <a:avLst/>
          </a:prstGeom>
          <a:noFill/>
          <a:ln>
            <a:noFill/>
          </a:ln>
        </p:spPr>
      </p:pic>
      <p:pic>
        <p:nvPicPr>
          <p:cNvPr id="10" name="图片 9"/>
          <p:cNvPicPr/>
          <p:nvPr/>
        </p:nvPicPr>
        <p:blipFill>
          <a:blip r:embed="rId3"/>
          <a:stretch>
            <a:fillRect/>
          </a:stretch>
        </p:blipFill>
        <p:spPr>
          <a:xfrm>
            <a:off x="1257689" y="-34062"/>
            <a:ext cx="6065863" cy="3389399"/>
          </a:xfrm>
          <a:prstGeom prst="rect">
            <a:avLst/>
          </a:prstGeom>
        </p:spPr>
      </p:pic>
      <p:pic>
        <p:nvPicPr>
          <p:cNvPr id="1027" name="Picture 3" descr="E:\Users\lenovo\Desktop\123.jpg123"/>
          <p:cNvPicPr>
            <a:picLocks noChangeAspect="1" noChangeArrowheads="1"/>
          </p:cNvPicPr>
          <p:nvPr/>
        </p:nvPicPr>
        <p:blipFill>
          <a:blip r:embed="rId4"/>
          <a:srcRect/>
          <a:stretch>
            <a:fillRect/>
          </a:stretch>
        </p:blipFill>
        <p:spPr bwMode="auto">
          <a:xfrm>
            <a:off x="1159510" y="3483610"/>
            <a:ext cx="6653530" cy="308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1193" y="629815"/>
            <a:ext cx="19431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71100" y="2733148"/>
            <a:ext cx="1518088" cy="957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2743" y="4709767"/>
            <a:ext cx="1943100" cy="124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additive="base">
                                        <p:cTn id="17" dur="500" fill="hold"/>
                                        <p:tgtEl>
                                          <p:spTgt spid="1027"/>
                                        </p:tgtEl>
                                        <p:attrNameLst>
                                          <p:attrName>ppt_x</p:attrName>
                                        </p:attrNameLst>
                                      </p:cBhvr>
                                      <p:tavLst>
                                        <p:tav tm="0">
                                          <p:val>
                                            <p:strVal val="#ppt_x"/>
                                          </p:val>
                                        </p:tav>
                                        <p:tav tm="100000">
                                          <p:val>
                                            <p:strVal val="#ppt_x"/>
                                          </p:val>
                                        </p:tav>
                                      </p:tavLst>
                                    </p:anim>
                                    <p:anim calcmode="lin" valueType="num">
                                      <p:cBhvr additive="base">
                                        <p:cTn id="18"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6905" y="755015"/>
            <a:ext cx="3387090" cy="368300"/>
          </a:xfrm>
          <a:prstGeom prst="rect">
            <a:avLst/>
          </a:prstGeom>
          <a:noFill/>
        </p:spPr>
        <p:txBody>
          <a:bodyPr wrap="square" rtlCol="0">
            <a:spAutoFit/>
          </a:bodyPr>
          <a:lstStyle/>
          <a:p>
            <a:r>
              <a:rPr lang="zh-CN" altLang="en-US"/>
              <a:t>基于</a:t>
            </a:r>
            <a:r>
              <a:rPr lang="en-US" altLang="zh-CN"/>
              <a:t>msp430</a:t>
            </a:r>
            <a:r>
              <a:rPr lang="zh-CN" altLang="en-US"/>
              <a:t>单片机的生态鱼</a:t>
            </a:r>
          </a:p>
        </p:txBody>
      </p:sp>
      <p:sp>
        <p:nvSpPr>
          <p:cNvPr id="3" name="文本框 2"/>
          <p:cNvSpPr txBox="1"/>
          <p:nvPr/>
        </p:nvSpPr>
        <p:spPr>
          <a:xfrm>
            <a:off x="1503680" y="1595120"/>
            <a:ext cx="7432675" cy="922020"/>
          </a:xfrm>
          <a:prstGeom prst="rect">
            <a:avLst/>
          </a:prstGeom>
          <a:noFill/>
        </p:spPr>
        <p:txBody>
          <a:bodyPr wrap="square" rtlCol="0">
            <a:spAutoFit/>
          </a:bodyPr>
          <a:lstStyle/>
          <a:p>
            <a:r>
              <a:rPr lang="zh-CN" altLang="en-US"/>
              <a:t>设计手动复位键，让</a:t>
            </a:r>
            <a:r>
              <a:rPr lang="en-US" altLang="zh-CN"/>
              <a:t>PH</a:t>
            </a:r>
            <a:r>
              <a:rPr lang="zh-CN" altLang="en-US"/>
              <a:t>传感器实时检测溶液的</a:t>
            </a:r>
            <a:r>
              <a:rPr lang="en-US" altLang="zh-CN"/>
              <a:t>PH</a:t>
            </a:r>
            <a:r>
              <a:rPr lang="zh-CN" altLang="en-US"/>
              <a:t>值并通过</a:t>
            </a:r>
            <a:r>
              <a:rPr lang="en-US" altLang="zh-CN"/>
              <a:t>LCD12364</a:t>
            </a:r>
            <a:r>
              <a:rPr lang="zh-CN" altLang="en-US"/>
              <a:t>显示在屏幕上，初步设计是，让液晶屏第一行显示</a:t>
            </a:r>
            <a:r>
              <a:rPr lang="en-US" altLang="zh-CN"/>
              <a:t>PH</a:t>
            </a:r>
            <a:r>
              <a:rPr lang="zh-CN" altLang="en-US"/>
              <a:t>溶液的</a:t>
            </a:r>
            <a:r>
              <a:rPr lang="en-US" altLang="zh-CN"/>
              <a:t>PH</a:t>
            </a:r>
            <a:r>
              <a:rPr lang="zh-CN" altLang="en-US"/>
              <a:t>测量值，第二行显示溶液的温度。</a:t>
            </a:r>
          </a:p>
        </p:txBody>
      </p:sp>
      <p:sp>
        <p:nvSpPr>
          <p:cNvPr id="4" name="文本框 3"/>
          <p:cNvSpPr txBox="1"/>
          <p:nvPr/>
        </p:nvSpPr>
        <p:spPr>
          <a:xfrm>
            <a:off x="1503680" y="3288665"/>
            <a:ext cx="8341360" cy="1476375"/>
          </a:xfrm>
          <a:prstGeom prst="rect">
            <a:avLst/>
          </a:prstGeom>
          <a:noFill/>
        </p:spPr>
        <p:txBody>
          <a:bodyPr wrap="square" rtlCol="0">
            <a:spAutoFit/>
          </a:bodyPr>
          <a:lstStyle/>
          <a:p>
            <a:r>
              <a:rPr lang="zh-CN" altLang="en-US"/>
              <a:t>预期成果是基于msp430单片机生态鱼能对水质情况进行检测，进而实现实时监测，保护和利用水资源。这个项目可以应用于企业污水管理、湖水质量检测、水库资源保护等，这样有了实时监控、检测广大人民群众对水资源安全方面就更加放心。将此项目应用于多个需要水质检测的地方，也就是说世界上有水的地方都有这个装置的需求，而且这个成本不贵，效益不可以估量。</a:t>
            </a:r>
          </a:p>
        </p:txBody>
      </p:sp>
      <p:pic>
        <p:nvPicPr>
          <p:cNvPr id="614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67980" y="211455"/>
            <a:ext cx="3557905" cy="1273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6811" y="5302143"/>
            <a:ext cx="714210" cy="8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5921" y="4993533"/>
            <a:ext cx="714210" cy="8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1501" y="5399933"/>
            <a:ext cx="714210" cy="8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2151" y="5302143"/>
            <a:ext cx="714210" cy="8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121" y="5609483"/>
            <a:ext cx="714210" cy="873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49"/>
            <a:ext cx="12857163" cy="7232468"/>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11"/>
          <p:cNvSpPr/>
          <p:nvPr/>
        </p:nvSpPr>
        <p:spPr bwMode="auto">
          <a:xfrm>
            <a:off x="6960121" y="449"/>
            <a:ext cx="5881809" cy="7232466"/>
          </a:xfrm>
          <a:custGeom>
            <a:avLst/>
            <a:gdLst>
              <a:gd name="T0" fmla="*/ 1998 w 4661"/>
              <a:gd name="T1" fmla="*/ 0 h 5613"/>
              <a:gd name="T2" fmla="*/ 4661 w 4661"/>
              <a:gd name="T3" fmla="*/ 0 h 5613"/>
              <a:gd name="T4" fmla="*/ 2660 w 4661"/>
              <a:gd name="T5" fmla="*/ 5613 h 5613"/>
              <a:gd name="T6" fmla="*/ 0 w 4661"/>
              <a:gd name="T7" fmla="*/ 5613 h 5613"/>
              <a:gd name="T8" fmla="*/ 1998 w 4661"/>
              <a:gd name="T9" fmla="*/ 0 h 5613"/>
            </a:gdLst>
            <a:ahLst/>
            <a:cxnLst>
              <a:cxn ang="0">
                <a:pos x="T0" y="T1"/>
              </a:cxn>
              <a:cxn ang="0">
                <a:pos x="T2" y="T3"/>
              </a:cxn>
              <a:cxn ang="0">
                <a:pos x="T4" y="T5"/>
              </a:cxn>
              <a:cxn ang="0">
                <a:pos x="T6" y="T7"/>
              </a:cxn>
              <a:cxn ang="0">
                <a:pos x="T8" y="T9"/>
              </a:cxn>
            </a:cxnLst>
            <a:rect l="0" t="0" r="r" b="b"/>
            <a:pathLst>
              <a:path w="4661" h="5613">
                <a:moveTo>
                  <a:pt x="1998" y="0"/>
                </a:moveTo>
                <a:lnTo>
                  <a:pt x="4661" y="0"/>
                </a:lnTo>
                <a:lnTo>
                  <a:pt x="2660" y="5613"/>
                </a:lnTo>
                <a:lnTo>
                  <a:pt x="0" y="5613"/>
                </a:lnTo>
                <a:lnTo>
                  <a:pt x="1998" y="0"/>
                </a:lnTo>
                <a:close/>
              </a:path>
            </a:pathLst>
          </a:custGeom>
          <a:solidFill>
            <a:schemeClr val="accent1">
              <a:alpha val="60000"/>
            </a:schemeClr>
          </a:solidFill>
          <a:ln>
            <a:noFill/>
          </a:ln>
          <a:effectLst/>
        </p:spPr>
        <p:txBody>
          <a:bodyPr vert="horz" wrap="square" lIns="45311" tIns="22656" rIns="45311" bIns="22656" numCol="1" anchor="t" anchorCtr="0" compatLnSpc="1"/>
          <a:lstStyle/>
          <a:p>
            <a:endParaRPr lang="zh-CN" altLang="en-US">
              <a:ea typeface="微软雅黑" panose="020B0503020204020204" pitchFamily="34" charset="-122"/>
            </a:endParaRPr>
          </a:p>
        </p:txBody>
      </p:sp>
      <p:sp>
        <p:nvSpPr>
          <p:cNvPr id="5" name="TextBox 4"/>
          <p:cNvSpPr txBox="1"/>
          <p:nvPr/>
        </p:nvSpPr>
        <p:spPr>
          <a:xfrm>
            <a:off x="8333305" y="3934032"/>
            <a:ext cx="1611410" cy="2230840"/>
          </a:xfrm>
          <a:prstGeom prst="rect">
            <a:avLst/>
          </a:prstGeom>
          <a:noFill/>
        </p:spPr>
        <p:txBody>
          <a:bodyPr wrap="none" lIns="45311" tIns="22656" rIns="45311" bIns="22656" rtlCol="0">
            <a:spAutoFit/>
          </a:bodyPr>
          <a:lstStyle/>
          <a:p>
            <a:r>
              <a:rPr lang="en-US" altLang="zh-CN" sz="14200" spc="-149" dirty="0">
                <a:solidFill>
                  <a:schemeClr val="bg1"/>
                </a:solidFill>
                <a:latin typeface="Agency FB" panose="020B0503020202020204" pitchFamily="34" charset="0"/>
                <a:ea typeface="微软雅黑" panose="020B0503020204020204" pitchFamily="34" charset="-122"/>
                <a:cs typeface="Raavi" pitchFamily="34" charset="0"/>
              </a:rPr>
              <a:t>03</a:t>
            </a:r>
            <a:endParaRPr lang="zh-CN" altLang="en-US" sz="14200" spc="-149" dirty="0">
              <a:solidFill>
                <a:schemeClr val="bg1"/>
              </a:solidFill>
              <a:latin typeface="Agency FB" panose="020B0503020202020204" pitchFamily="34" charset="0"/>
              <a:ea typeface="微软雅黑" panose="020B0503020204020204" pitchFamily="34" charset="-122"/>
              <a:cs typeface="Raavi" pitchFamily="34" charset="0"/>
            </a:endParaRPr>
          </a:p>
        </p:txBody>
      </p:sp>
      <p:sp>
        <p:nvSpPr>
          <p:cNvPr id="7" name="TextBox 6"/>
          <p:cNvSpPr txBox="1"/>
          <p:nvPr/>
        </p:nvSpPr>
        <p:spPr>
          <a:xfrm>
            <a:off x="8940238" y="1889711"/>
            <a:ext cx="4494829" cy="784418"/>
          </a:xfrm>
          <a:prstGeom prst="rect">
            <a:avLst/>
          </a:prstGeom>
          <a:noFill/>
        </p:spPr>
        <p:txBody>
          <a:bodyPr wrap="square" lIns="45311" tIns="22656" rIns="45311" bIns="22656" rtlCol="0">
            <a:spAutoFit/>
          </a:bodyPr>
          <a:lstStyle/>
          <a:p>
            <a:r>
              <a:rPr lang="zh-CN" altLang="en-US" sz="4800" dirty="0">
                <a:solidFill>
                  <a:schemeClr val="accent4">
                    <a:lumMod val="60000"/>
                    <a:lumOff val="40000"/>
                  </a:schemeClr>
                </a:solidFill>
                <a:ea typeface="微软雅黑" panose="020B0503020204020204" pitchFamily="34" charset="-122"/>
                <a:sym typeface="Arial" panose="020B0604020202020204" pitchFamily="34" charset="0"/>
              </a:rPr>
              <a:t>项目意义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 calcmode="lin" valueType="num">
                                      <p:cBhvr>
                                        <p:cTn id="9" dur="75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anim calcmode="lin" valueType="num">
                                      <p:cBhvr>
                                        <p:cTn id="15" dur="750" fill="hold"/>
                                        <p:tgtEl>
                                          <p:spTgt spid="4"/>
                                        </p:tgtEl>
                                        <p:attrNameLst>
                                          <p:attrName>ppt_x</p:attrName>
                                        </p:attrNameLst>
                                      </p:cBhvr>
                                      <p:tavLst>
                                        <p:tav tm="0">
                                          <p:val>
                                            <p:strVal val="#ppt_x"/>
                                          </p:val>
                                        </p:tav>
                                        <p:tav tm="100000">
                                          <p:val>
                                            <p:strVal val="#ppt_x"/>
                                          </p:val>
                                        </p:tav>
                                      </p:tavLst>
                                    </p:anim>
                                    <p:anim calcmode="lin" valueType="num">
                                      <p:cBhvr>
                                        <p:cTn id="16" dur="75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500"/>
                            </p:stCondLst>
                            <p:childTnLst>
                              <p:par>
                                <p:cTn id="22" presetID="14" presetClass="entr" presetSubtype="1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29773" y="230249"/>
            <a:ext cx="4484452" cy="3139321"/>
          </a:xfrm>
          <a:prstGeom prst="rect">
            <a:avLst/>
          </a:prstGeom>
          <a:noFill/>
        </p:spPr>
        <p:txBody>
          <a:bodyPr wrap="square" rtlCol="0">
            <a:spAutoFit/>
          </a:bodyPr>
          <a:lstStyle/>
          <a:p>
            <a:r>
              <a:rPr lang="zh-CN" altLang="en-US" dirty="0"/>
              <a:t>这个平台不仅提升了大学生自身的专业知识的能力，提高了动手制作能力，解决了就业问题。还在我们的教学期间，让他们通过单片机或一些软件，设计制作一个较为复杂的、有一定难度的项目。这就是实实在在的学习，制作，让他们把学到的东西及时应用，查漏补。还有就是可以让大学生更早的接触其感兴趣的课程，竞赛培训</a:t>
            </a:r>
            <a:r>
              <a:rPr lang="en-US" altLang="zh-CN" dirty="0"/>
              <a:t>(</a:t>
            </a:r>
            <a:r>
              <a:rPr lang="zh-CN" altLang="en-US" dirty="0"/>
              <a:t>因为有些专业的课程在竞赛之后上</a:t>
            </a:r>
            <a:r>
              <a:rPr lang="en-US" altLang="zh-CN" dirty="0"/>
              <a:t>)</a:t>
            </a:r>
            <a:r>
              <a:rPr lang="zh-CN" altLang="en-US" dirty="0"/>
              <a:t>，让他们更好地进行学习，把握每一次机会锻炼自己、提升自己。</a:t>
            </a:r>
          </a:p>
        </p:txBody>
      </p:sp>
      <p:sp>
        <p:nvSpPr>
          <p:cNvPr id="8" name="TextBox 7"/>
          <p:cNvSpPr txBox="1"/>
          <p:nvPr/>
        </p:nvSpPr>
        <p:spPr>
          <a:xfrm>
            <a:off x="8968902" y="212257"/>
            <a:ext cx="2704289" cy="4524315"/>
          </a:xfrm>
          <a:prstGeom prst="rect">
            <a:avLst/>
          </a:prstGeom>
          <a:noFill/>
        </p:spPr>
        <p:txBody>
          <a:bodyPr wrap="square" rtlCol="0">
            <a:spAutoFit/>
          </a:bodyPr>
          <a:lstStyle/>
          <a:p>
            <a:r>
              <a:rPr lang="zh-CN" altLang="en-US" dirty="0"/>
              <a:t>专业培训是为提升大学生个人能力，解决就业为目的的。而且尤其毕业届的学生，会被专业培训气氛渲染到，引起一系列连锁反应，学习与找工作之风将会盛行起来，不至于到时候毕业了，才急急忙忙地开始去找工作。从学校出去大学生有更好的能力，有较高的就业率这让学校产生强烈的认同感、归属感和自豪感。这不仅能加强校园影响力与校园知名度，也能增强校园凝聚力。</a:t>
            </a:r>
          </a:p>
        </p:txBody>
      </p:sp>
      <p:sp>
        <p:nvSpPr>
          <p:cNvPr id="9" name="TextBox 8"/>
          <p:cNvSpPr txBox="1"/>
          <p:nvPr/>
        </p:nvSpPr>
        <p:spPr>
          <a:xfrm>
            <a:off x="2143816" y="4071238"/>
            <a:ext cx="3151761" cy="2585323"/>
          </a:xfrm>
          <a:prstGeom prst="rect">
            <a:avLst/>
          </a:prstGeom>
          <a:noFill/>
        </p:spPr>
        <p:txBody>
          <a:bodyPr wrap="square" rtlCol="0">
            <a:spAutoFit/>
          </a:bodyPr>
          <a:lstStyle/>
          <a:p>
            <a:r>
              <a:rPr lang="zh-CN" altLang="en-US" dirty="0"/>
              <a:t>学习电子计算机方面的人多了，那就会有更多的人会去锻炼、展现自己的能力。以至于参加的竞赛的人也就多了。那么便可以在无形中提升其形象，同时可以依靠参赛者的爆炸式宣传，提升其知名度及影响力，达到较好的宣传效果。</a:t>
            </a:r>
          </a:p>
        </p:txBody>
      </p:sp>
      <p:sp>
        <p:nvSpPr>
          <p:cNvPr id="10" name="TextBox 9"/>
          <p:cNvSpPr txBox="1"/>
          <p:nvPr/>
        </p:nvSpPr>
        <p:spPr>
          <a:xfrm>
            <a:off x="6204540" y="4621366"/>
            <a:ext cx="5246452" cy="2031325"/>
          </a:xfrm>
          <a:prstGeom prst="rect">
            <a:avLst/>
          </a:prstGeom>
          <a:noFill/>
        </p:spPr>
        <p:txBody>
          <a:bodyPr wrap="square" rtlCol="0">
            <a:spAutoFit/>
          </a:bodyPr>
          <a:lstStyle/>
          <a:p>
            <a:r>
              <a:rPr lang="zh-CN" altLang="en-US" dirty="0"/>
              <a:t>我们是在给大学生传授自身专业岗位上的知识，让更多人能知道，能更好的了解其专业工作现状。有助于提高个人能力，有利于社会发展。而且这样还带动了一系列相关产业发展，变相的拯救了一些濒危企业，解决了一大批人的就业问题，维护了社会的稳定。让更多的人才走出校门，跨步进入社会。这也是给国家、社会多提供了一些人才。</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046" y="60392"/>
            <a:ext cx="1732009" cy="156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56268" y="660543"/>
            <a:ext cx="1809344" cy="369332"/>
          </a:xfrm>
          <a:prstGeom prst="rect">
            <a:avLst/>
          </a:prstGeom>
          <a:noFill/>
        </p:spPr>
        <p:txBody>
          <a:bodyPr wrap="square" rtlCol="0">
            <a:spAutoFit/>
          </a:bodyPr>
          <a:lstStyle/>
          <a:p>
            <a:r>
              <a:rPr lang="zh-CN" altLang="en-US" dirty="0"/>
              <a:t>对大学生而言</a:t>
            </a: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1683" y="376201"/>
            <a:ext cx="1732009" cy="156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807" y="3166939"/>
            <a:ext cx="1732009" cy="156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4156" y="3003260"/>
            <a:ext cx="1732009" cy="1569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7098041" y="1029875"/>
            <a:ext cx="1809344" cy="369332"/>
          </a:xfrm>
          <a:prstGeom prst="rect">
            <a:avLst/>
          </a:prstGeom>
          <a:noFill/>
        </p:spPr>
        <p:txBody>
          <a:bodyPr wrap="square" rtlCol="0">
            <a:spAutoFit/>
          </a:bodyPr>
          <a:lstStyle/>
          <a:p>
            <a:r>
              <a:rPr lang="zh-CN" altLang="en-US" dirty="0"/>
              <a:t>对学校而言</a:t>
            </a:r>
          </a:p>
        </p:txBody>
      </p:sp>
      <p:sp>
        <p:nvSpPr>
          <p:cNvPr id="17" name="TextBox 16"/>
          <p:cNvSpPr txBox="1"/>
          <p:nvPr/>
        </p:nvSpPr>
        <p:spPr>
          <a:xfrm>
            <a:off x="411809" y="3690279"/>
            <a:ext cx="1828800" cy="369332"/>
          </a:xfrm>
          <a:prstGeom prst="rect">
            <a:avLst/>
          </a:prstGeom>
          <a:noFill/>
        </p:spPr>
        <p:txBody>
          <a:bodyPr wrap="square" rtlCol="0">
            <a:spAutoFit/>
          </a:bodyPr>
          <a:lstStyle/>
          <a:p>
            <a:r>
              <a:rPr lang="zh-CN" altLang="en-US" dirty="0"/>
              <a:t>对电子竞赛组织</a:t>
            </a:r>
          </a:p>
        </p:txBody>
      </p:sp>
      <p:sp>
        <p:nvSpPr>
          <p:cNvPr id="18" name="TextBox 17"/>
          <p:cNvSpPr txBox="1"/>
          <p:nvPr/>
        </p:nvSpPr>
        <p:spPr>
          <a:xfrm>
            <a:off x="5920994" y="3690279"/>
            <a:ext cx="2354093" cy="369332"/>
          </a:xfrm>
          <a:prstGeom prst="rect">
            <a:avLst/>
          </a:prstGeom>
          <a:noFill/>
        </p:spPr>
        <p:txBody>
          <a:bodyPr wrap="square" rtlCol="0">
            <a:spAutoFit/>
          </a:bodyPr>
          <a:lstStyle/>
          <a:p>
            <a:r>
              <a:rPr lang="zh-CN" altLang="en-US" dirty="0"/>
              <a:t>对社会而言</a:t>
            </a:r>
          </a:p>
        </p:txBody>
      </p: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0418" y="5459413"/>
            <a:ext cx="534789" cy="1101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35166" y="2184658"/>
            <a:ext cx="476883" cy="982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0387" y="4275103"/>
            <a:ext cx="336210" cy="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1426" y="865510"/>
            <a:ext cx="2174032" cy="369332"/>
          </a:xfrm>
          <a:prstGeom prst="rect">
            <a:avLst/>
          </a:prstGeom>
          <a:noFill/>
        </p:spPr>
        <p:txBody>
          <a:bodyPr wrap="square" rtlCol="0">
            <a:spAutoFit/>
          </a:bodyPr>
          <a:lstStyle/>
          <a:p>
            <a:r>
              <a:rPr lang="zh-CN" altLang="en-US" dirty="0"/>
              <a:t>社会效益</a:t>
            </a:r>
          </a:p>
        </p:txBody>
      </p:sp>
      <p:sp>
        <p:nvSpPr>
          <p:cNvPr id="3" name="TextBox 2"/>
          <p:cNvSpPr txBox="1"/>
          <p:nvPr/>
        </p:nvSpPr>
        <p:spPr>
          <a:xfrm>
            <a:off x="4926281" y="3805929"/>
            <a:ext cx="2174032" cy="369332"/>
          </a:xfrm>
          <a:prstGeom prst="rect">
            <a:avLst/>
          </a:prstGeom>
          <a:noFill/>
        </p:spPr>
        <p:txBody>
          <a:bodyPr wrap="square" rtlCol="0">
            <a:spAutoFit/>
          </a:bodyPr>
          <a:lstStyle/>
          <a:p>
            <a:r>
              <a:rPr lang="zh-CN" altLang="en-US" dirty="0"/>
              <a:t>经济效益</a:t>
            </a:r>
          </a:p>
        </p:txBody>
      </p:sp>
      <p:sp>
        <p:nvSpPr>
          <p:cNvPr id="4" name="TextBox 3"/>
          <p:cNvSpPr txBox="1"/>
          <p:nvPr/>
        </p:nvSpPr>
        <p:spPr>
          <a:xfrm>
            <a:off x="195614" y="1419508"/>
            <a:ext cx="5817683" cy="1477328"/>
          </a:xfrm>
          <a:prstGeom prst="rect">
            <a:avLst/>
          </a:prstGeom>
          <a:noFill/>
        </p:spPr>
        <p:txBody>
          <a:bodyPr wrap="square" rtlCol="0">
            <a:spAutoFit/>
          </a:bodyPr>
          <a:lstStyle/>
          <a:p>
            <a:r>
              <a:rPr lang="zh-CN" altLang="en-US" dirty="0"/>
              <a:t>社会效益：我们是在给大学生传授自身专业岗位上的知识，让更多人能知道，能更好的了解其专业工作现状。有助于提高个人能力，有利于社会发展。而且这样还带动了一系列相关产业发展，变相的拯救了一些濒危企业，解决了一大批人的就业问题。</a:t>
            </a:r>
          </a:p>
        </p:txBody>
      </p:sp>
      <p:sp>
        <p:nvSpPr>
          <p:cNvPr id="5" name="TextBox 4"/>
          <p:cNvSpPr txBox="1"/>
          <p:nvPr/>
        </p:nvSpPr>
        <p:spPr>
          <a:xfrm>
            <a:off x="3775458" y="4270308"/>
            <a:ext cx="5822302" cy="2031325"/>
          </a:xfrm>
          <a:prstGeom prst="rect">
            <a:avLst/>
          </a:prstGeom>
          <a:noFill/>
        </p:spPr>
        <p:txBody>
          <a:bodyPr wrap="square" rtlCol="0">
            <a:spAutoFit/>
          </a:bodyPr>
          <a:lstStyle/>
          <a:p>
            <a:r>
              <a:rPr lang="zh-CN" altLang="en-US" dirty="0"/>
              <a:t>经济效益：成本低。找相关工作经验的人才，可以与其合作。而且抓住了大学生心理，几个人报名了，就会带起一系列连锁反应，会带动起身边的朋友、室友、同学一起参加这培训。还有就是其实大学生的就业率对学校的影响也是十分大的，一个就业率高的学校，自然报的人也会很多。所以学校方面会支持我们的这个项目。所以我们对宣传成本投入少，但是效益很高。</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107" y="3805929"/>
            <a:ext cx="2813179" cy="1796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2748" y="446490"/>
            <a:ext cx="1067719" cy="1067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6700" y="-37208"/>
            <a:ext cx="1708438" cy="1863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组合 17"/>
          <p:cNvGrpSpPr/>
          <p:nvPr/>
        </p:nvGrpSpPr>
        <p:grpSpPr>
          <a:xfrm>
            <a:off x="5131835" y="488663"/>
            <a:ext cx="780875" cy="491687"/>
            <a:chOff x="5289550" y="2965450"/>
            <a:chExt cx="1612900" cy="927100"/>
          </a:xfrm>
        </p:grpSpPr>
        <p:sp>
          <p:nvSpPr>
            <p:cNvPr id="19" name="椭圆 18"/>
            <p:cNvSpPr/>
            <p:nvPr/>
          </p:nvSpPr>
          <p:spPr>
            <a:xfrm>
              <a:off x="5632450" y="2965450"/>
              <a:ext cx="927100" cy="927100"/>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20" name="椭圆 19"/>
            <p:cNvSpPr/>
            <p:nvPr/>
          </p:nvSpPr>
          <p:spPr>
            <a:xfrm>
              <a:off x="5791200" y="3124200"/>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p:nvPr/>
          </p:nvCxnSpPr>
          <p:spPr>
            <a:xfrm>
              <a:off x="5289550" y="3429000"/>
              <a:ext cx="1612900" cy="0"/>
            </a:xfrm>
            <a:prstGeom prst="line">
              <a:avLst/>
            </a:prstGeom>
            <a:ln>
              <a:solidFill>
                <a:schemeClr val="tx1">
                  <a:lumMod val="95000"/>
                  <a:lumOff val="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7834361" y="1234842"/>
            <a:ext cx="2174032" cy="369332"/>
          </a:xfrm>
          <a:prstGeom prst="rect">
            <a:avLst/>
          </a:prstGeom>
          <a:noFill/>
        </p:spPr>
        <p:txBody>
          <a:bodyPr wrap="square" rtlCol="0">
            <a:spAutoFit/>
          </a:bodyPr>
          <a:lstStyle/>
          <a:p>
            <a:r>
              <a:rPr lang="zh-CN" altLang="en-US" dirty="0"/>
              <a:t>性质分析</a:t>
            </a:r>
          </a:p>
        </p:txBody>
      </p:sp>
      <p:sp>
        <p:nvSpPr>
          <p:cNvPr id="8" name="TextBox 7"/>
          <p:cNvSpPr txBox="1"/>
          <p:nvPr/>
        </p:nvSpPr>
        <p:spPr>
          <a:xfrm>
            <a:off x="8318874" y="1847124"/>
            <a:ext cx="3679198" cy="2308324"/>
          </a:xfrm>
          <a:prstGeom prst="rect">
            <a:avLst/>
          </a:prstGeom>
          <a:noFill/>
        </p:spPr>
        <p:txBody>
          <a:bodyPr wrap="square" rtlCol="0">
            <a:spAutoFit/>
          </a:bodyPr>
          <a:lstStyle/>
          <a:p>
            <a:r>
              <a:rPr lang="zh-CN" altLang="en-US" dirty="0"/>
              <a:t>以较低的成本，技术能力符合大学生自身情况，响应了时代的号召，让大学生学到更多工作上的经验和专业知识，解决就业问题。</a:t>
            </a:r>
            <a:endParaRPr lang="en-US" altLang="zh-CN" dirty="0"/>
          </a:p>
          <a:p>
            <a:r>
              <a:rPr lang="zh-CN" altLang="en-US" dirty="0"/>
              <a:t>前期成本也不是很高，又是解决就业，带动市场。可行性、经济性、技术性较佳。</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par>
                                <p:cTn id="13" presetID="8" presetClass="emph" presetSubtype="0" repeatCount="2000" fill="hold" nodeType="withEffect">
                                  <p:stCondLst>
                                    <p:cond delay="1000"/>
                                  </p:stCondLst>
                                  <p:childTnLst>
                                    <p:animRot by="21600000">
                                      <p:cBhvr>
                                        <p:cTn id="14" dur="2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H="1" flipV="1">
            <a:off x="5534832" y="3424699"/>
            <a:ext cx="1122335" cy="4301"/>
          </a:xfrm>
          <a:prstGeom prst="line">
            <a:avLst/>
          </a:prstGeom>
          <a:ln w="25400">
            <a:solidFill>
              <a:srgbClr val="8A0000">
                <a:alpha val="30000"/>
              </a:srgb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074634" y="1787073"/>
            <a:ext cx="10042730" cy="1015663"/>
          </a:xfrm>
          <a:prstGeom prst="rect">
            <a:avLst/>
          </a:prstGeom>
          <a:noFill/>
        </p:spPr>
        <p:txBody>
          <a:bodyPr wrap="square">
            <a:spAutoFit/>
          </a:bodyPr>
          <a:lstStyle/>
          <a:p>
            <a:pPr algn="ctr"/>
            <a:r>
              <a:rPr lang="zh-CN" altLang="en-US" sz="6000" b="1" spc="600" dirty="0">
                <a:solidFill>
                  <a:srgbClr val="8A0000"/>
                </a:solidFill>
                <a:latin typeface="造字工房力黑（非商用）常规体" pitchFamily="50" charset="-122"/>
                <a:ea typeface="造字工房力黑（非商用）常规体" pitchFamily="50" charset="-122"/>
              </a:rPr>
              <a:t>勇敢地踏出第一步</a:t>
            </a:r>
            <a:endParaRPr lang="en-US" altLang="zh-CN" sz="6000" b="1" i="0" spc="600" dirty="0">
              <a:solidFill>
                <a:srgbClr val="8A0000"/>
              </a:solidFill>
              <a:effectLst/>
              <a:latin typeface="造字工房力黑（非商用）常规体" pitchFamily="50" charset="-122"/>
              <a:ea typeface="造字工房力黑（非商用）常规体" pitchFamily="50" charset="-122"/>
            </a:endParaRPr>
          </a:p>
        </p:txBody>
      </p:sp>
      <p:sp>
        <p:nvSpPr>
          <p:cNvPr id="4" name="矩形 3"/>
          <p:cNvSpPr/>
          <p:nvPr/>
        </p:nvSpPr>
        <p:spPr>
          <a:xfrm>
            <a:off x="1074634" y="4322097"/>
            <a:ext cx="10042730" cy="1015663"/>
          </a:xfrm>
          <a:prstGeom prst="rect">
            <a:avLst/>
          </a:prstGeom>
          <a:noFill/>
        </p:spPr>
        <p:txBody>
          <a:bodyPr wrap="square">
            <a:spAutoFit/>
          </a:bodyPr>
          <a:lstStyle/>
          <a:p>
            <a:pPr algn="ctr"/>
            <a:r>
              <a:rPr lang="zh-CN" altLang="en-US" sz="6000" b="1" spc="600" dirty="0">
                <a:solidFill>
                  <a:srgbClr val="8A0000"/>
                </a:solidFill>
                <a:latin typeface="造字工房力黑（非商用）常规体" pitchFamily="50" charset="-122"/>
                <a:ea typeface="造字工房力黑（非商用）常规体" pitchFamily="50" charset="-122"/>
              </a:rPr>
              <a:t>无论荣耀与苦难</a:t>
            </a:r>
            <a:endParaRPr lang="en-US" altLang="zh-CN" sz="6000" b="1" i="0" spc="600" dirty="0">
              <a:solidFill>
                <a:srgbClr val="8A0000"/>
              </a:solidFill>
              <a:effectLst/>
              <a:latin typeface="造字工房力黑（非商用）常规体" pitchFamily="50" charset="-122"/>
              <a:ea typeface="造字工房力黑（非商用）常规体" pitchFamily="50" charset="-122"/>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1+#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par>
                                <p:cTn id="20" presetID="8" presetClass="emph" presetSubtype="0" repeatCount="3000" fill="hold" nodeType="withEffect">
                                  <p:stCondLst>
                                    <p:cond delay="0"/>
                                  </p:stCondLst>
                                  <p:childTnLst>
                                    <p:animRot by="21600000">
                                      <p:cBhvr>
                                        <p:cTn id="21" dur="2000" fill="hold"/>
                                        <p:tgtEl>
                                          <p:spTgt spid="7"/>
                                        </p:tgtEl>
                                        <p:attrNameLst>
                                          <p:attrName>r</p:attrName>
                                        </p:attrNameLst>
                                      </p:cBhvr>
                                    </p:animRot>
                                  </p:childTnLst>
                                </p:cTn>
                              </p:par>
                            </p:childTnLst>
                          </p:cTn>
                        </p:par>
                        <p:par>
                          <p:cTn id="22" fill="hold">
                            <p:stCondLst>
                              <p:cond delay="2000"/>
                            </p:stCondLst>
                            <p:childTnLst>
                              <p:par>
                                <p:cTn id="23" presetID="2" presetClass="exit" presetSubtype="8" fill="hold" nodeType="afterEffect">
                                  <p:stCondLst>
                                    <p:cond delay="0"/>
                                  </p:stCondLst>
                                  <p:childTnLst>
                                    <p:anim calcmode="lin" valueType="num">
                                      <p:cBhvr additive="base">
                                        <p:cTn id="24" dur="500"/>
                                        <p:tgtEl>
                                          <p:spTgt spid="7"/>
                                        </p:tgtEl>
                                        <p:attrNameLst>
                                          <p:attrName>ppt_x</p:attrName>
                                        </p:attrNameLst>
                                      </p:cBhvr>
                                      <p:tavLst>
                                        <p:tav tm="0">
                                          <p:val>
                                            <p:strVal val="ppt_x"/>
                                          </p:val>
                                        </p:tav>
                                        <p:tav tm="100000">
                                          <p:val>
                                            <p:strVal val="0-ppt_w/2"/>
                                          </p:val>
                                        </p:tav>
                                      </p:tavLst>
                                    </p:anim>
                                    <p:anim calcmode="lin" valueType="num">
                                      <p:cBhvr additive="base">
                                        <p:cTn id="25" dur="500"/>
                                        <p:tgtEl>
                                          <p:spTgt spid="7"/>
                                        </p:tgtEl>
                                        <p:attrNameLst>
                                          <p:attrName>ppt_y</p:attrName>
                                        </p:attrNameLst>
                                      </p:cBhvr>
                                      <p:tavLst>
                                        <p:tav tm="0">
                                          <p:val>
                                            <p:strVal val="ppt_y"/>
                                          </p:val>
                                        </p:tav>
                                        <p:tav tm="100000">
                                          <p:val>
                                            <p:strVal val="ppt_y"/>
                                          </p:val>
                                        </p:tav>
                                      </p:tavLst>
                                    </p:anim>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267" y="497116"/>
            <a:ext cx="1884784" cy="583565"/>
          </a:xfrm>
          <a:prstGeom prst="rect">
            <a:avLst/>
          </a:prstGeom>
          <a:noFill/>
        </p:spPr>
        <p:txBody>
          <a:bodyPr wrap="square" rtlCol="0">
            <a:spAutoFit/>
          </a:bodyPr>
          <a:lstStyle/>
          <a:p>
            <a:r>
              <a:rPr lang="zh-CN" altLang="en-US" sz="3200" dirty="0"/>
              <a:t>项目背景</a:t>
            </a:r>
          </a:p>
        </p:txBody>
      </p:sp>
      <p:sp>
        <p:nvSpPr>
          <p:cNvPr id="3" name="TextBox 2"/>
          <p:cNvSpPr txBox="1"/>
          <p:nvPr/>
        </p:nvSpPr>
        <p:spPr>
          <a:xfrm>
            <a:off x="208288" y="2166963"/>
            <a:ext cx="5760443" cy="3969385"/>
          </a:xfrm>
          <a:prstGeom prst="rect">
            <a:avLst/>
          </a:prstGeom>
          <a:noFill/>
        </p:spPr>
        <p:txBody>
          <a:bodyPr wrap="square" rtlCol="0">
            <a:spAutoFit/>
          </a:bodyPr>
          <a:lstStyle/>
          <a:p>
            <a:r>
              <a:rPr lang="zh-CN" altLang="en-US" dirty="0"/>
              <a:t>随</a:t>
            </a:r>
            <a:r>
              <a:rPr dirty="0"/>
              <a:t>我国的“水”存在两大主要问题：一是水资源短缺，二是水污染严重。有资料显示，我国是一个干旱缺水严重的国家。人均淡水资源仅为世界平均水平的1/4、在世界上名列110位，是全球人均水资源最贫乏的国家之一。人均可利用水资源量仅为900立方米，并且分布极不均衡。20世纪末，全国600多座城市中有400多个城市存在供水不足问题，其中比较严重的缺水城市达110个，全国城市缺水总量为60亿立方米。据监测，全国废污水排放量由1980年的315亿吨增加到2002年的631亿吨。多数城市地下水受到一定程度污染，并且有逐年加重的趋势。日趋严重的水污染不仅降低了水体的使用功能，进一步加剧了水资源短缺的矛盾，而且还严重威胁到城市居民的饮水安全和健康。</a:t>
            </a:r>
          </a:p>
          <a:p>
            <a:endParaRPr lang="zh-CN" altLang="en-US" dirty="0"/>
          </a:p>
        </p:txBody>
      </p:sp>
      <p:grpSp>
        <p:nvGrpSpPr>
          <p:cNvPr id="10" name="组合 9"/>
          <p:cNvGrpSpPr/>
          <p:nvPr/>
        </p:nvGrpSpPr>
        <p:grpSpPr>
          <a:xfrm>
            <a:off x="7379576" y="4684199"/>
            <a:ext cx="2806700" cy="1687630"/>
            <a:chOff x="4889500" y="1714500"/>
            <a:chExt cx="3949700" cy="2374900"/>
          </a:xfrm>
        </p:grpSpPr>
        <p:sp>
          <p:nvSpPr>
            <p:cNvPr id="11" name="等腰三角形 10"/>
            <p:cNvSpPr/>
            <p:nvPr/>
          </p:nvSpPr>
          <p:spPr>
            <a:xfrm>
              <a:off x="4889500" y="2895600"/>
              <a:ext cx="1104900" cy="1193800"/>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5676900" y="1714500"/>
              <a:ext cx="2198046" cy="2374900"/>
            </a:xfrm>
            <a:prstGeom prst="triangle">
              <a:avLst/>
            </a:prstGeom>
            <a:solidFill>
              <a:srgbClr val="8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a:off x="7209159" y="2328206"/>
              <a:ext cx="1630041" cy="1761194"/>
            </a:xfrm>
            <a:prstGeom prst="triangle">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 name="直接连接符 13"/>
          <p:cNvCxnSpPr/>
          <p:nvPr/>
        </p:nvCxnSpPr>
        <p:spPr>
          <a:xfrm flipH="1" flipV="1">
            <a:off x="3023193" y="1326041"/>
            <a:ext cx="1122335" cy="4301"/>
          </a:xfrm>
          <a:prstGeom prst="line">
            <a:avLst/>
          </a:prstGeom>
          <a:ln w="25400">
            <a:solidFill>
              <a:srgbClr val="8A0000">
                <a:alpha val="30000"/>
              </a:srgb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387167" y="782243"/>
            <a:ext cx="1122335" cy="4301"/>
          </a:xfrm>
          <a:prstGeom prst="line">
            <a:avLst/>
          </a:prstGeom>
          <a:ln w="25400">
            <a:solidFill>
              <a:srgbClr val="8A0000">
                <a:alpha val="30000"/>
              </a:srgb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2216244" y="786544"/>
            <a:ext cx="1122335" cy="4301"/>
          </a:xfrm>
          <a:prstGeom prst="line">
            <a:avLst/>
          </a:prstGeom>
          <a:ln w="25400">
            <a:solidFill>
              <a:srgbClr val="8A0000">
                <a:alpha val="30000"/>
              </a:srgb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17" name="Line 29"/>
          <p:cNvSpPr>
            <a:spLocks noChangeShapeType="1"/>
          </p:cNvSpPr>
          <p:nvPr/>
        </p:nvSpPr>
        <p:spPr bwMode="auto">
          <a:xfrm>
            <a:off x="123891" y="321192"/>
            <a:ext cx="3214688" cy="0"/>
          </a:xfrm>
          <a:prstGeom prst="line">
            <a:avLst/>
          </a:prstGeom>
          <a:noFill/>
          <a:ln w="635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67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Line 32"/>
          <p:cNvSpPr>
            <a:spLocks noChangeShapeType="1"/>
          </p:cNvSpPr>
          <p:nvPr/>
        </p:nvSpPr>
        <p:spPr bwMode="auto">
          <a:xfrm>
            <a:off x="208288" y="1359646"/>
            <a:ext cx="3214688" cy="0"/>
          </a:xfrm>
          <a:prstGeom prst="line">
            <a:avLst/>
          </a:prstGeom>
          <a:noFill/>
          <a:ln w="635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2"/>
          <a:stretch>
            <a:fillRect/>
          </a:stretch>
        </p:blipFill>
        <p:spPr>
          <a:xfrm>
            <a:off x="6751955" y="848360"/>
            <a:ext cx="4803775" cy="3263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4000"/>
                                        <p:tgtEl>
                                          <p:spTgt spid="10"/>
                                        </p:tgtEl>
                                      </p:cBhvr>
                                    </p:animEffect>
                                  </p:childTnLst>
                                </p:cTn>
                              </p:par>
                              <p:par>
                                <p:cTn id="8" presetID="2" presetClass="entr" presetSubtype="2"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500" fill="hold"/>
                                        <p:tgtEl>
                                          <p:spTgt spid="14"/>
                                        </p:tgtEl>
                                        <p:attrNameLst>
                                          <p:attrName>ppt_x</p:attrName>
                                        </p:attrNameLst>
                                      </p:cBhvr>
                                      <p:tavLst>
                                        <p:tav tm="0">
                                          <p:val>
                                            <p:strVal val="1+#ppt_w/2"/>
                                          </p:val>
                                        </p:tav>
                                        <p:tav tm="100000">
                                          <p:val>
                                            <p:strVal val="#ppt_x"/>
                                          </p:val>
                                        </p:tav>
                                      </p:tavLst>
                                    </p:anim>
                                    <p:anim calcmode="lin" valueType="num">
                                      <p:cBhvr additive="base">
                                        <p:cTn id="11" dur="500" fill="hold"/>
                                        <p:tgtEl>
                                          <p:spTgt spid="14"/>
                                        </p:tgtEl>
                                        <p:attrNameLst>
                                          <p:attrName>ppt_y</p:attrName>
                                        </p:attrNameLst>
                                      </p:cBhvr>
                                      <p:tavLst>
                                        <p:tav tm="0">
                                          <p:val>
                                            <p:strVal val="#ppt_y"/>
                                          </p:val>
                                        </p:tav>
                                        <p:tav tm="100000">
                                          <p:val>
                                            <p:strVal val="#ppt_y"/>
                                          </p:val>
                                        </p:tav>
                                      </p:tavLst>
                                    </p:anim>
                                  </p:childTnLst>
                                </p:cTn>
                              </p:par>
                              <p:par>
                                <p:cTn id="12" presetID="8" presetClass="emph" presetSubtype="0" repeatCount="3000" fill="hold" nodeType="withEffect">
                                  <p:stCondLst>
                                    <p:cond delay="0"/>
                                  </p:stCondLst>
                                  <p:childTnLst>
                                    <p:animRot by="21600000">
                                      <p:cBhvr>
                                        <p:cTn id="13" dur="2000" fill="hold"/>
                                        <p:tgtEl>
                                          <p:spTgt spid="14"/>
                                        </p:tgtEl>
                                        <p:attrNameLst>
                                          <p:attrName>r</p:attrName>
                                        </p:attrNameLst>
                                      </p:cBhvr>
                                    </p:animRot>
                                  </p:childTnLst>
                                </p:cTn>
                              </p:par>
                            </p:childTnLst>
                          </p:cTn>
                        </p:par>
                        <p:par>
                          <p:cTn id="14" fill="hold">
                            <p:stCondLst>
                              <p:cond delay="4000"/>
                            </p:stCondLst>
                            <p:childTnLst>
                              <p:par>
                                <p:cTn id="15" presetID="2" presetClass="exit" presetSubtype="8" fill="hold" nodeType="afterEffect">
                                  <p:stCondLst>
                                    <p:cond delay="0"/>
                                  </p:stCondLst>
                                  <p:childTnLst>
                                    <p:anim calcmode="lin" valueType="num">
                                      <p:cBhvr additive="base">
                                        <p:cTn id="16" dur="500"/>
                                        <p:tgtEl>
                                          <p:spTgt spid="14"/>
                                        </p:tgtEl>
                                        <p:attrNameLst>
                                          <p:attrName>ppt_x</p:attrName>
                                        </p:attrNameLst>
                                      </p:cBhvr>
                                      <p:tavLst>
                                        <p:tav tm="0">
                                          <p:val>
                                            <p:strVal val="ppt_x"/>
                                          </p:val>
                                        </p:tav>
                                        <p:tav tm="100000">
                                          <p:val>
                                            <p:strVal val="0-ppt_w/2"/>
                                          </p:val>
                                        </p:tav>
                                      </p:tavLst>
                                    </p:anim>
                                    <p:anim calcmode="lin" valueType="num">
                                      <p:cBhvr additive="base">
                                        <p:cTn id="17" dur="500"/>
                                        <p:tgtEl>
                                          <p:spTgt spid="14"/>
                                        </p:tgtEl>
                                        <p:attrNameLst>
                                          <p:attrName>ppt_y</p:attrName>
                                        </p:attrNameLst>
                                      </p:cBhvr>
                                      <p:tavLst>
                                        <p:tav tm="0">
                                          <p:val>
                                            <p:strVal val="ppt_y"/>
                                          </p:val>
                                        </p:tav>
                                        <p:tav tm="100000">
                                          <p:val>
                                            <p:strVal val="ppt_y"/>
                                          </p:val>
                                        </p:tav>
                                      </p:tavLst>
                                    </p:anim>
                                    <p:set>
                                      <p:cBhvr>
                                        <p:cTn id="18" dur="1" fill="hold">
                                          <p:stCondLst>
                                            <p:cond delay="499"/>
                                          </p:stCondLst>
                                        </p:cTn>
                                        <p:tgtEl>
                                          <p:spTgt spid="14"/>
                                        </p:tgtEl>
                                        <p:attrNameLst>
                                          <p:attrName>style.visibility</p:attrName>
                                        </p:attrNameLst>
                                      </p:cBhvr>
                                      <p:to>
                                        <p:strVal val="hidden"/>
                                      </p:to>
                                    </p:set>
                                  </p:childTnLst>
                                </p:cTn>
                              </p:par>
                              <p:par>
                                <p:cTn id="19" presetID="2" presetClass="entr" presetSubtype="2"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par>
                                <p:cTn id="23" presetID="8" presetClass="emph" presetSubtype="0" repeatCount="3000" fill="hold" nodeType="withEffect">
                                  <p:stCondLst>
                                    <p:cond delay="0"/>
                                  </p:stCondLst>
                                  <p:childTnLst>
                                    <p:animRot by="21600000">
                                      <p:cBhvr>
                                        <p:cTn id="24" dur="2000" fill="hold"/>
                                        <p:tgtEl>
                                          <p:spTgt spid="15"/>
                                        </p:tgtEl>
                                        <p:attrNameLst>
                                          <p:attrName>r</p:attrName>
                                        </p:attrNameLst>
                                      </p:cBhvr>
                                    </p:animRot>
                                  </p:childTnLst>
                                </p:cTn>
                              </p:par>
                            </p:childTnLst>
                          </p:cTn>
                        </p:par>
                        <p:par>
                          <p:cTn id="25" fill="hold">
                            <p:stCondLst>
                              <p:cond delay="4500"/>
                            </p:stCondLst>
                            <p:childTnLst>
                              <p:par>
                                <p:cTn id="26" presetID="2" presetClass="exit" presetSubtype="8" fill="hold" nodeType="afterEffect">
                                  <p:stCondLst>
                                    <p:cond delay="0"/>
                                  </p:stCondLst>
                                  <p:childTnLst>
                                    <p:anim calcmode="lin" valueType="num">
                                      <p:cBhvr additive="base">
                                        <p:cTn id="27" dur="500"/>
                                        <p:tgtEl>
                                          <p:spTgt spid="15"/>
                                        </p:tgtEl>
                                        <p:attrNameLst>
                                          <p:attrName>ppt_x</p:attrName>
                                        </p:attrNameLst>
                                      </p:cBhvr>
                                      <p:tavLst>
                                        <p:tav tm="0">
                                          <p:val>
                                            <p:strVal val="ppt_x"/>
                                          </p:val>
                                        </p:tav>
                                        <p:tav tm="100000">
                                          <p:val>
                                            <p:strVal val="0-ppt_w/2"/>
                                          </p:val>
                                        </p:tav>
                                      </p:tavLst>
                                    </p:anim>
                                    <p:anim calcmode="lin" valueType="num">
                                      <p:cBhvr additive="base">
                                        <p:cTn id="28" dur="500"/>
                                        <p:tgtEl>
                                          <p:spTgt spid="15"/>
                                        </p:tgtEl>
                                        <p:attrNameLst>
                                          <p:attrName>ppt_y</p:attrName>
                                        </p:attrNameLst>
                                      </p:cBhvr>
                                      <p:tavLst>
                                        <p:tav tm="0">
                                          <p:val>
                                            <p:strVal val="ppt_y"/>
                                          </p:val>
                                        </p:tav>
                                        <p:tav tm="100000">
                                          <p:val>
                                            <p:strVal val="ppt_y"/>
                                          </p:val>
                                        </p:tav>
                                      </p:tavLst>
                                    </p:anim>
                                    <p:set>
                                      <p:cBhvr>
                                        <p:cTn id="29" dur="1" fill="hold">
                                          <p:stCondLst>
                                            <p:cond delay="499"/>
                                          </p:stCondLst>
                                        </p:cTn>
                                        <p:tgtEl>
                                          <p:spTgt spid="15"/>
                                        </p:tgtEl>
                                        <p:attrNameLst>
                                          <p:attrName>style.visibility</p:attrName>
                                        </p:attrNameLst>
                                      </p:cBhvr>
                                      <p:to>
                                        <p:strVal val="hidden"/>
                                      </p:to>
                                    </p:set>
                                  </p:childTnLst>
                                </p:cTn>
                              </p:par>
                              <p:par>
                                <p:cTn id="30" presetID="2" presetClass="entr" presetSubtype="2"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1+#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8" presetClass="emph" presetSubtype="0" repeatCount="3000" fill="hold" nodeType="withEffect">
                                  <p:stCondLst>
                                    <p:cond delay="0"/>
                                  </p:stCondLst>
                                  <p:childTnLst>
                                    <p:animRot by="21600000">
                                      <p:cBhvr>
                                        <p:cTn id="35" dur="2000" fill="hold"/>
                                        <p:tgtEl>
                                          <p:spTgt spid="16"/>
                                        </p:tgtEl>
                                        <p:attrNameLst>
                                          <p:attrName>r</p:attrName>
                                        </p:attrNameLst>
                                      </p:cBhvr>
                                    </p:animRot>
                                  </p:childTnLst>
                                </p:cTn>
                              </p:par>
                            </p:childTnLst>
                          </p:cTn>
                        </p:par>
                        <p:par>
                          <p:cTn id="36" fill="hold">
                            <p:stCondLst>
                              <p:cond delay="5000"/>
                            </p:stCondLst>
                            <p:childTnLst>
                              <p:par>
                                <p:cTn id="37" presetID="2" presetClass="exit" presetSubtype="8" fill="hold" nodeType="afterEffect">
                                  <p:stCondLst>
                                    <p:cond delay="0"/>
                                  </p:stCondLst>
                                  <p:childTnLst>
                                    <p:anim calcmode="lin" valueType="num">
                                      <p:cBhvr additive="base">
                                        <p:cTn id="38" dur="500"/>
                                        <p:tgtEl>
                                          <p:spTgt spid="16"/>
                                        </p:tgtEl>
                                        <p:attrNameLst>
                                          <p:attrName>ppt_x</p:attrName>
                                        </p:attrNameLst>
                                      </p:cBhvr>
                                      <p:tavLst>
                                        <p:tav tm="0">
                                          <p:val>
                                            <p:strVal val="ppt_x"/>
                                          </p:val>
                                        </p:tav>
                                        <p:tav tm="100000">
                                          <p:val>
                                            <p:strVal val="0-ppt_w/2"/>
                                          </p:val>
                                        </p:tav>
                                      </p:tavLst>
                                    </p:anim>
                                    <p:anim calcmode="lin" valueType="num">
                                      <p:cBhvr additive="base">
                                        <p:cTn id="39" dur="500"/>
                                        <p:tgtEl>
                                          <p:spTgt spid="16"/>
                                        </p:tgtEl>
                                        <p:attrNameLst>
                                          <p:attrName>ppt_y</p:attrName>
                                        </p:attrNameLst>
                                      </p:cBhvr>
                                      <p:tavLst>
                                        <p:tav tm="0">
                                          <p:val>
                                            <p:strVal val="ppt_y"/>
                                          </p:val>
                                        </p:tav>
                                        <p:tav tm="100000">
                                          <p:val>
                                            <p:strVal val="ppt_y"/>
                                          </p:val>
                                        </p:tav>
                                      </p:tavLst>
                                    </p:anim>
                                    <p:set>
                                      <p:cBhvr>
                                        <p:cTn id="40" dur="1" fill="hold">
                                          <p:stCondLst>
                                            <p:cond delay="499"/>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0-#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089272" y="4365892"/>
            <a:ext cx="7962900" cy="646331"/>
          </a:xfrm>
          <a:prstGeom prst="rect">
            <a:avLst/>
          </a:prstGeom>
        </p:spPr>
        <p:txBody>
          <a:bodyPr wrap="square">
            <a:spAutoFit/>
          </a:bodyPr>
          <a:lstStyle/>
          <a:p>
            <a:pPr algn="ctr"/>
            <a:r>
              <a:rPr lang="zh-CN" altLang="en-US" sz="3600" b="1" spc="600" dirty="0">
                <a:solidFill>
                  <a:srgbClr val="8A0000"/>
                </a:solidFill>
                <a:latin typeface="造字工房力黑（非商用）常规体" pitchFamily="50" charset="-122"/>
                <a:ea typeface="造字工房力黑（非商用）常规体" pitchFamily="50" charset="-122"/>
              </a:rPr>
              <a:t>新起点</a:t>
            </a:r>
            <a:r>
              <a:rPr lang="en-US" altLang="zh-CN" sz="3600" b="1" spc="600" dirty="0">
                <a:solidFill>
                  <a:srgbClr val="8A0000"/>
                </a:solidFill>
                <a:latin typeface="造字工房力黑（非商用）常规体" pitchFamily="50" charset="-122"/>
                <a:ea typeface="造字工房力黑（非商用）常规体" pitchFamily="50" charset="-122"/>
              </a:rPr>
              <a:t>·</a:t>
            </a:r>
            <a:r>
              <a:rPr lang="zh-CN" altLang="en-US" sz="3600" b="1" spc="600" dirty="0">
                <a:solidFill>
                  <a:srgbClr val="8A0000"/>
                </a:solidFill>
                <a:latin typeface="造字工房力黑（非商用）常规体" pitchFamily="50" charset="-122"/>
                <a:ea typeface="造字工房力黑（非商用）常规体" pitchFamily="50" charset="-122"/>
              </a:rPr>
              <a:t>新征程</a:t>
            </a:r>
            <a:r>
              <a:rPr lang="en-US" altLang="zh-CN" sz="3600" b="1" spc="600" dirty="0">
                <a:solidFill>
                  <a:srgbClr val="8A0000"/>
                </a:solidFill>
                <a:latin typeface="造字工房力黑（非商用）常规体" pitchFamily="50" charset="-122"/>
                <a:ea typeface="造字工房力黑（非商用）常规体" pitchFamily="50" charset="-122"/>
              </a:rPr>
              <a:t>·</a:t>
            </a:r>
            <a:r>
              <a:rPr lang="zh-CN" altLang="en-US" sz="3600" b="1" spc="600" dirty="0">
                <a:solidFill>
                  <a:srgbClr val="8A0000"/>
                </a:solidFill>
                <a:latin typeface="造字工房力黑（非商用）常规体" pitchFamily="50" charset="-122"/>
                <a:ea typeface="造字工房力黑（非商用）常规体" pitchFamily="50" charset="-122"/>
              </a:rPr>
              <a:t>新未来</a:t>
            </a:r>
            <a:endParaRPr lang="en-US" altLang="zh-CN" sz="3600" b="1" i="0" spc="600" dirty="0">
              <a:solidFill>
                <a:srgbClr val="8A0000"/>
              </a:solidFill>
              <a:effectLst/>
              <a:latin typeface="造字工房力黑（非商用）常规体" pitchFamily="50" charset="-122"/>
              <a:ea typeface="造字工房力黑（非商用）常规体" pitchFamily="50" charset="-122"/>
            </a:endParaRPr>
          </a:p>
        </p:txBody>
      </p:sp>
      <p:grpSp>
        <p:nvGrpSpPr>
          <p:cNvPr id="3" name="Group 6"/>
          <p:cNvGrpSpPr/>
          <p:nvPr/>
        </p:nvGrpSpPr>
        <p:grpSpPr>
          <a:xfrm>
            <a:off x="1941666" y="1205443"/>
            <a:ext cx="8907663" cy="3957867"/>
            <a:chOff x="1447800" y="2628900"/>
            <a:chExt cx="5745163" cy="2552700"/>
          </a:xfrm>
        </p:grpSpPr>
        <p:sp>
          <p:nvSpPr>
            <p:cNvPr id="4" name="Freeform 40"/>
            <p:cNvSpPr/>
            <p:nvPr/>
          </p:nvSpPr>
          <p:spPr bwMode="auto">
            <a:xfrm>
              <a:off x="1447800" y="2713037"/>
              <a:ext cx="5745163" cy="2468563"/>
            </a:xfrm>
            <a:custGeom>
              <a:avLst/>
              <a:gdLst/>
              <a:ahLst/>
              <a:cxnLst>
                <a:cxn ang="0">
                  <a:pos x="1532" y="272"/>
                </a:cxn>
                <a:cxn ang="0">
                  <a:pos x="984" y="0"/>
                </a:cxn>
                <a:cxn ang="0">
                  <a:pos x="984" y="162"/>
                </a:cxn>
                <a:cxn ang="0">
                  <a:pos x="0" y="658"/>
                </a:cxn>
                <a:cxn ang="0">
                  <a:pos x="984" y="388"/>
                </a:cxn>
                <a:cxn ang="0">
                  <a:pos x="984" y="385"/>
                </a:cxn>
                <a:cxn ang="0">
                  <a:pos x="984" y="533"/>
                </a:cxn>
                <a:cxn ang="0">
                  <a:pos x="1532" y="272"/>
                </a:cxn>
              </a:cxnLst>
              <a:rect l="0" t="0" r="r" b="b"/>
              <a:pathLst>
                <a:path w="1532" h="658">
                  <a:moveTo>
                    <a:pt x="1532" y="272"/>
                  </a:moveTo>
                  <a:cubicBezTo>
                    <a:pt x="984" y="0"/>
                    <a:pt x="984" y="0"/>
                    <a:pt x="984" y="0"/>
                  </a:cubicBezTo>
                  <a:cubicBezTo>
                    <a:pt x="984" y="162"/>
                    <a:pt x="984" y="162"/>
                    <a:pt x="984" y="162"/>
                  </a:cubicBezTo>
                  <a:cubicBezTo>
                    <a:pt x="914" y="167"/>
                    <a:pt x="243" y="222"/>
                    <a:pt x="0" y="658"/>
                  </a:cubicBezTo>
                  <a:cubicBezTo>
                    <a:pt x="0" y="658"/>
                    <a:pt x="302" y="350"/>
                    <a:pt x="984" y="388"/>
                  </a:cubicBezTo>
                  <a:cubicBezTo>
                    <a:pt x="984" y="385"/>
                    <a:pt x="984" y="385"/>
                    <a:pt x="984" y="385"/>
                  </a:cubicBezTo>
                  <a:cubicBezTo>
                    <a:pt x="984" y="533"/>
                    <a:pt x="984" y="533"/>
                    <a:pt x="984" y="533"/>
                  </a:cubicBezTo>
                  <a:lnTo>
                    <a:pt x="1532" y="272"/>
                  </a:lnTo>
                  <a:close/>
                </a:path>
              </a:pathLst>
            </a:custGeom>
            <a:solidFill>
              <a:srgbClr val="2B2939"/>
            </a:solidFill>
            <a:ln w="9525">
              <a:noFill/>
              <a:round/>
            </a:ln>
          </p:spPr>
          <p:txBody>
            <a:bodyPr vert="horz" wrap="square" lIns="96435" tIns="48218" rIns="96435" bIns="48218" numCol="1" anchor="t" anchorCtr="0" compatLnSpc="1"/>
            <a:lstStyle/>
            <a:p>
              <a:endParaRPr lang="en-US"/>
            </a:p>
          </p:txBody>
        </p:sp>
        <p:sp>
          <p:nvSpPr>
            <p:cNvPr id="5" name="Freeform 40"/>
            <p:cNvSpPr/>
            <p:nvPr/>
          </p:nvSpPr>
          <p:spPr bwMode="auto">
            <a:xfrm>
              <a:off x="1447800" y="2628900"/>
              <a:ext cx="5745163" cy="2468563"/>
            </a:xfrm>
            <a:custGeom>
              <a:avLst/>
              <a:gdLst/>
              <a:ahLst/>
              <a:cxnLst>
                <a:cxn ang="0">
                  <a:pos x="1532" y="272"/>
                </a:cxn>
                <a:cxn ang="0">
                  <a:pos x="984" y="0"/>
                </a:cxn>
                <a:cxn ang="0">
                  <a:pos x="984" y="162"/>
                </a:cxn>
                <a:cxn ang="0">
                  <a:pos x="0" y="658"/>
                </a:cxn>
                <a:cxn ang="0">
                  <a:pos x="984" y="388"/>
                </a:cxn>
                <a:cxn ang="0">
                  <a:pos x="984" y="385"/>
                </a:cxn>
                <a:cxn ang="0">
                  <a:pos x="984" y="533"/>
                </a:cxn>
                <a:cxn ang="0">
                  <a:pos x="1532" y="272"/>
                </a:cxn>
              </a:cxnLst>
              <a:rect l="0" t="0" r="r" b="b"/>
              <a:pathLst>
                <a:path w="1532" h="658">
                  <a:moveTo>
                    <a:pt x="1532" y="272"/>
                  </a:moveTo>
                  <a:cubicBezTo>
                    <a:pt x="984" y="0"/>
                    <a:pt x="984" y="0"/>
                    <a:pt x="984" y="0"/>
                  </a:cubicBezTo>
                  <a:cubicBezTo>
                    <a:pt x="984" y="162"/>
                    <a:pt x="984" y="162"/>
                    <a:pt x="984" y="162"/>
                  </a:cubicBezTo>
                  <a:cubicBezTo>
                    <a:pt x="914" y="167"/>
                    <a:pt x="243" y="222"/>
                    <a:pt x="0" y="658"/>
                  </a:cubicBezTo>
                  <a:cubicBezTo>
                    <a:pt x="0" y="658"/>
                    <a:pt x="302" y="350"/>
                    <a:pt x="984" y="388"/>
                  </a:cubicBezTo>
                  <a:cubicBezTo>
                    <a:pt x="984" y="385"/>
                    <a:pt x="984" y="385"/>
                    <a:pt x="984" y="385"/>
                  </a:cubicBezTo>
                  <a:cubicBezTo>
                    <a:pt x="984" y="533"/>
                    <a:pt x="984" y="533"/>
                    <a:pt x="984" y="533"/>
                  </a:cubicBezTo>
                  <a:lnTo>
                    <a:pt x="1532" y="272"/>
                  </a:lnTo>
                  <a:close/>
                </a:path>
              </a:pathLst>
            </a:custGeom>
            <a:solidFill>
              <a:schemeClr val="accent1"/>
            </a:solidFill>
            <a:ln w="9525">
              <a:noFill/>
              <a:round/>
            </a:ln>
          </p:spPr>
          <p:txBody>
            <a:bodyPr vert="horz" wrap="square" lIns="96435" tIns="48218" rIns="96435" bIns="48218" numCol="1" anchor="t" anchorCtr="0" compatLnSpc="1"/>
            <a:lstStyle/>
            <a:p>
              <a:endParaRPr lang="en-US"/>
            </a:p>
          </p:txBody>
        </p:sp>
      </p:grpSp>
      <p:grpSp>
        <p:nvGrpSpPr>
          <p:cNvPr id="6" name="组合 5"/>
          <p:cNvGrpSpPr/>
          <p:nvPr/>
        </p:nvGrpSpPr>
        <p:grpSpPr>
          <a:xfrm>
            <a:off x="3175273" y="3544317"/>
            <a:ext cx="539560" cy="539560"/>
            <a:chOff x="3237545" y="4561747"/>
            <a:chExt cx="1146960" cy="1146960"/>
          </a:xfrm>
        </p:grpSpPr>
        <p:sp>
          <p:nvSpPr>
            <p:cNvPr id="7" name="圆角矩形 6"/>
            <p:cNvSpPr/>
            <p:nvPr/>
          </p:nvSpPr>
          <p:spPr>
            <a:xfrm>
              <a:off x="3237545" y="4561747"/>
              <a:ext cx="1146960" cy="1146960"/>
            </a:xfrm>
            <a:prstGeom prst="roundRect">
              <a:avLst>
                <a:gd name="adj" fmla="val 50000"/>
              </a:avLst>
            </a:prstGeom>
            <a:solidFill>
              <a:schemeClr val="accent4"/>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solidFill>
                  <a:srgbClr val="FFFFFF"/>
                </a:solidFill>
                <a:cs typeface="+mn-ea"/>
                <a:sym typeface="+mn-lt"/>
              </a:endParaRPr>
            </a:p>
          </p:txBody>
        </p:sp>
        <p:sp>
          <p:nvSpPr>
            <p:cNvPr id="8" name="圆角矩形 7"/>
            <p:cNvSpPr/>
            <p:nvPr/>
          </p:nvSpPr>
          <p:spPr>
            <a:xfrm>
              <a:off x="3351015" y="4675219"/>
              <a:ext cx="920024" cy="920024"/>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B2939"/>
                  </a:solidFill>
                  <a:cs typeface="+mn-ea"/>
                  <a:sym typeface="+mn-lt"/>
                </a:rPr>
                <a:t>1</a:t>
              </a:r>
              <a:endParaRPr lang="zh-CN" altLang="en-US" sz="3200" b="1" dirty="0">
                <a:solidFill>
                  <a:srgbClr val="2B2939"/>
                </a:solidFill>
                <a:cs typeface="+mn-ea"/>
                <a:sym typeface="+mn-lt"/>
              </a:endParaRPr>
            </a:p>
          </p:txBody>
        </p:sp>
      </p:grpSp>
      <p:grpSp>
        <p:nvGrpSpPr>
          <p:cNvPr id="9" name="组合 8"/>
          <p:cNvGrpSpPr/>
          <p:nvPr/>
        </p:nvGrpSpPr>
        <p:grpSpPr>
          <a:xfrm>
            <a:off x="4558507" y="2827288"/>
            <a:ext cx="802042" cy="802042"/>
            <a:chOff x="3237545" y="4561747"/>
            <a:chExt cx="1146960" cy="1146960"/>
          </a:xfrm>
        </p:grpSpPr>
        <p:sp>
          <p:nvSpPr>
            <p:cNvPr id="10" name="圆角矩形 9"/>
            <p:cNvSpPr/>
            <p:nvPr/>
          </p:nvSpPr>
          <p:spPr>
            <a:xfrm>
              <a:off x="3237545" y="4561747"/>
              <a:ext cx="1146960" cy="1146960"/>
            </a:xfrm>
            <a:prstGeom prst="roundRect">
              <a:avLst>
                <a:gd name="adj" fmla="val 50000"/>
              </a:avLst>
            </a:prstGeom>
            <a:solidFill>
              <a:schemeClr val="accent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solidFill>
                  <a:srgbClr val="FFFFFF"/>
                </a:solidFill>
                <a:cs typeface="+mn-ea"/>
                <a:sym typeface="+mn-lt"/>
              </a:endParaRPr>
            </a:p>
          </p:txBody>
        </p:sp>
        <p:sp>
          <p:nvSpPr>
            <p:cNvPr id="12" name="圆角矩形 11"/>
            <p:cNvSpPr/>
            <p:nvPr/>
          </p:nvSpPr>
          <p:spPr>
            <a:xfrm>
              <a:off x="3351015" y="4675219"/>
              <a:ext cx="920024" cy="920024"/>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B2939"/>
                  </a:solidFill>
                  <a:cs typeface="+mn-ea"/>
                  <a:sym typeface="+mn-lt"/>
                </a:rPr>
                <a:t>2</a:t>
              </a:r>
              <a:endParaRPr lang="zh-CN" altLang="en-US" sz="3200" b="1" dirty="0">
                <a:solidFill>
                  <a:srgbClr val="2B2939"/>
                </a:solidFill>
                <a:cs typeface="+mn-ea"/>
                <a:sym typeface="+mn-lt"/>
              </a:endParaRPr>
            </a:p>
          </p:txBody>
        </p:sp>
      </p:grpSp>
      <p:grpSp>
        <p:nvGrpSpPr>
          <p:cNvPr id="13" name="组合 12"/>
          <p:cNvGrpSpPr/>
          <p:nvPr/>
        </p:nvGrpSpPr>
        <p:grpSpPr>
          <a:xfrm>
            <a:off x="6572101" y="2284058"/>
            <a:ext cx="1141668" cy="1141668"/>
            <a:chOff x="3237545" y="4561747"/>
            <a:chExt cx="1146960" cy="1146960"/>
          </a:xfrm>
        </p:grpSpPr>
        <p:sp>
          <p:nvSpPr>
            <p:cNvPr id="14" name="圆角矩形 13"/>
            <p:cNvSpPr/>
            <p:nvPr/>
          </p:nvSpPr>
          <p:spPr>
            <a:xfrm>
              <a:off x="3237545" y="4561747"/>
              <a:ext cx="1146960" cy="1146960"/>
            </a:xfrm>
            <a:prstGeom prst="roundRect">
              <a:avLst>
                <a:gd name="adj" fmla="val 50000"/>
              </a:avLst>
            </a:prstGeom>
            <a:solidFill>
              <a:schemeClr val="accent2"/>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25">
                <a:solidFill>
                  <a:srgbClr val="FFFFFF"/>
                </a:solidFill>
                <a:cs typeface="+mn-ea"/>
                <a:sym typeface="+mn-lt"/>
              </a:endParaRPr>
            </a:p>
          </p:txBody>
        </p:sp>
        <p:sp>
          <p:nvSpPr>
            <p:cNvPr id="15" name="圆角矩形 14"/>
            <p:cNvSpPr/>
            <p:nvPr/>
          </p:nvSpPr>
          <p:spPr>
            <a:xfrm>
              <a:off x="3351015" y="4675219"/>
              <a:ext cx="920024" cy="920024"/>
            </a:xfrm>
            <a:prstGeom prst="roundRect">
              <a:avLst>
                <a:gd name="adj" fmla="val 50000"/>
              </a:avLst>
            </a:prstGeom>
            <a:solidFill>
              <a:schemeClr val="bg1">
                <a:lumMod val="95000"/>
              </a:schemeClr>
            </a:solidFill>
            <a:ln w="50800">
              <a:noFill/>
            </a:ln>
            <a:effectLst>
              <a:outerShdw blurRad="76200" dist="38100" dir="2700000" algn="tl" rotWithShape="0">
                <a:schemeClr val="tx1">
                  <a:lumMod val="65000"/>
                  <a:lumOff val="35000"/>
                  <a:alpha val="64000"/>
                </a:schemeClr>
              </a:outerShdw>
            </a:effectLst>
            <a:scene3d>
              <a:camera prst="orthographicFront"/>
              <a:lightRig rig="threePt" dir="t"/>
            </a:scene3d>
            <a:sp3d prstMaterial="softEdge">
              <a:bevelT w="31750" h="63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2B2939"/>
                  </a:solidFill>
                  <a:cs typeface="+mn-ea"/>
                  <a:sym typeface="+mn-lt"/>
                </a:rPr>
                <a:t>3</a:t>
              </a:r>
              <a:endParaRPr lang="zh-CN" altLang="en-US" sz="3200" b="1" dirty="0">
                <a:solidFill>
                  <a:srgbClr val="2B2939"/>
                </a:solidFill>
                <a:cs typeface="+mn-ea"/>
                <a:sym typeface="+mn-lt"/>
              </a:endParaRPr>
            </a:p>
          </p:txBody>
        </p:sp>
      </p:grpSp>
      <p:sp>
        <p:nvSpPr>
          <p:cNvPr id="16" name="Content Placeholder 2"/>
          <p:cNvSpPr txBox="1"/>
          <p:nvPr/>
        </p:nvSpPr>
        <p:spPr>
          <a:xfrm>
            <a:off x="1641748" y="2665839"/>
            <a:ext cx="3067050" cy="378111"/>
          </a:xfrm>
          <a:prstGeom prst="rect">
            <a:avLst/>
          </a:prstGeom>
        </p:spPr>
        <p:txBody>
          <a:bodyPr vert="horz" lIns="96435" tIns="48218" rIns="96435" bIns="48218"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r>
              <a:rPr lang="en-US" altLang="zh-CN" sz="4000" dirty="0"/>
              <a:t>Fighting</a:t>
            </a:r>
            <a:endParaRPr lang="en-US" sz="4000"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17" name="TextBox 16"/>
          <p:cNvSpPr txBox="1"/>
          <p:nvPr/>
        </p:nvSpPr>
        <p:spPr>
          <a:xfrm>
            <a:off x="3661455" y="1523286"/>
            <a:ext cx="2857268" cy="923330"/>
          </a:xfrm>
          <a:prstGeom prst="rect">
            <a:avLst/>
          </a:prstGeom>
          <a:noFill/>
        </p:spPr>
        <p:txBody>
          <a:bodyPr wrap="square" rtlCol="0">
            <a:spAutoFit/>
          </a:bodyPr>
          <a:lstStyle/>
          <a:p>
            <a:r>
              <a:rPr lang="en-US" altLang="zh-CN" sz="5400" dirty="0"/>
              <a:t>Fighting</a:t>
            </a:r>
            <a:endParaRPr lang="zh-CN" altLang="en-US" sz="5400" dirty="0"/>
          </a:p>
        </p:txBody>
      </p:sp>
      <p:sp>
        <p:nvSpPr>
          <p:cNvPr id="18" name="TextBox 17"/>
          <p:cNvSpPr txBox="1"/>
          <p:nvPr/>
        </p:nvSpPr>
        <p:spPr>
          <a:xfrm>
            <a:off x="6572101" y="322956"/>
            <a:ext cx="4714398" cy="1200329"/>
          </a:xfrm>
          <a:prstGeom prst="rect">
            <a:avLst/>
          </a:prstGeom>
          <a:noFill/>
        </p:spPr>
        <p:txBody>
          <a:bodyPr wrap="square" rtlCol="0">
            <a:spAutoFit/>
          </a:bodyPr>
          <a:lstStyle/>
          <a:p>
            <a:r>
              <a:rPr lang="en-US" altLang="zh-CN" sz="7200" dirty="0"/>
              <a:t>Fighting</a:t>
            </a:r>
            <a:endParaRPr lang="zh-CN" altLang="en-US" sz="7200" dirty="0"/>
          </a:p>
        </p:txBody>
      </p:sp>
      <p:pic>
        <p:nvPicPr>
          <p:cNvPr id="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604" y="5032858"/>
            <a:ext cx="1811338"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384" y="322956"/>
            <a:ext cx="1811338"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7607" y="5163310"/>
            <a:ext cx="1811338"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229" y="416301"/>
            <a:ext cx="9807992" cy="5666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3" presetClass="entr" presetSubtype="3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strVal val="4*#ppt_w"/>
                                          </p:val>
                                        </p:tav>
                                        <p:tav tm="100000">
                                          <p:val>
                                            <p:strVal val="#ppt_w"/>
                                          </p:val>
                                        </p:tav>
                                      </p:tavLst>
                                    </p:anim>
                                    <p:anim calcmode="lin" valueType="num">
                                      <p:cBhvr>
                                        <p:cTn id="16" dur="500" fill="hold"/>
                                        <p:tgtEl>
                                          <p:spTgt spid="6"/>
                                        </p:tgtEl>
                                        <p:attrNameLst>
                                          <p:attrName>ppt_h</p:attrName>
                                        </p:attrNameLst>
                                      </p:cBhvr>
                                      <p:tavLst>
                                        <p:tav tm="0">
                                          <p:val>
                                            <p:strVal val="4*#ppt_h"/>
                                          </p:val>
                                        </p:tav>
                                        <p:tav tm="100000">
                                          <p:val>
                                            <p:strVal val="#ppt_h"/>
                                          </p:val>
                                        </p:tav>
                                      </p:tavLst>
                                    </p:anim>
                                  </p:childTnLst>
                                </p:cTn>
                              </p:par>
                            </p:childTnLst>
                          </p:cTn>
                        </p:par>
                        <p:par>
                          <p:cTn id="17" fill="hold">
                            <p:stCondLst>
                              <p:cond delay="1500"/>
                            </p:stCondLst>
                            <p:childTnLst>
                              <p:par>
                                <p:cTn id="18" presetID="23" presetClass="entr" presetSubtype="3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strVal val="4*#ppt_w"/>
                                          </p:val>
                                        </p:tav>
                                        <p:tav tm="100000">
                                          <p:val>
                                            <p:strVal val="#ppt_w"/>
                                          </p:val>
                                        </p:tav>
                                      </p:tavLst>
                                    </p:anim>
                                    <p:anim calcmode="lin" valueType="num">
                                      <p:cBhvr>
                                        <p:cTn id="21" dur="500" fill="hold"/>
                                        <p:tgtEl>
                                          <p:spTgt spid="9"/>
                                        </p:tgtEl>
                                        <p:attrNameLst>
                                          <p:attrName>ppt_h</p:attrName>
                                        </p:attrNameLst>
                                      </p:cBhvr>
                                      <p:tavLst>
                                        <p:tav tm="0">
                                          <p:val>
                                            <p:strVal val="4*#ppt_h"/>
                                          </p:val>
                                        </p:tav>
                                        <p:tav tm="100000">
                                          <p:val>
                                            <p:strVal val="#ppt_h"/>
                                          </p:val>
                                        </p:tav>
                                      </p:tavLst>
                                    </p:anim>
                                  </p:childTnLst>
                                </p:cTn>
                              </p:par>
                            </p:childTnLst>
                          </p:cTn>
                        </p:par>
                        <p:par>
                          <p:cTn id="22" fill="hold">
                            <p:stCondLst>
                              <p:cond delay="2000"/>
                            </p:stCondLst>
                            <p:childTnLst>
                              <p:par>
                                <p:cTn id="23" presetID="23" presetClass="entr" presetSubtype="32"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strVal val="4*#ppt_w"/>
                                          </p:val>
                                        </p:tav>
                                        <p:tav tm="100000">
                                          <p:val>
                                            <p:strVal val="#ppt_w"/>
                                          </p:val>
                                        </p:tav>
                                      </p:tavLst>
                                    </p:anim>
                                    <p:anim calcmode="lin" valueType="num">
                                      <p:cBhvr>
                                        <p:cTn id="26" dur="500" fill="hold"/>
                                        <p:tgtEl>
                                          <p:spTgt spid="13"/>
                                        </p:tgtEl>
                                        <p:attrNameLst>
                                          <p:attrName>ppt_h</p:attrName>
                                        </p:attrNameLst>
                                      </p:cBhvr>
                                      <p:tavLst>
                                        <p:tav tm="0">
                                          <p:val>
                                            <p:strVal val="4*#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additive="base">
                                        <p:cTn id="49" dur="500" fill="hold"/>
                                        <p:tgtEl>
                                          <p:spTgt spid="22"/>
                                        </p:tgtEl>
                                        <p:attrNameLst>
                                          <p:attrName>ppt_x</p:attrName>
                                        </p:attrNameLst>
                                      </p:cBhvr>
                                      <p:tavLst>
                                        <p:tav tm="0">
                                          <p:val>
                                            <p:strVal val="#ppt_x"/>
                                          </p:val>
                                        </p:tav>
                                        <p:tav tm="100000">
                                          <p:val>
                                            <p:strVal val="#ppt_x"/>
                                          </p:val>
                                        </p:tav>
                                      </p:tavLst>
                                    </p:anim>
                                    <p:anim calcmode="lin" valueType="num">
                                      <p:cBhvr additive="base">
                                        <p:cTn id="5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8172898" y="866382"/>
            <a:ext cx="2565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bg1">
                    <a:lumMod val="65000"/>
                  </a:schemeClr>
                </a:solidFill>
                <a:ea typeface="微软雅黑" panose="020B0503020204020204" pitchFamily="34" charset="-122"/>
                <a:sym typeface="Arial" panose="020B0604020202020204" pitchFamily="34" charset="0"/>
              </a:rPr>
              <a:t>项目设计思路</a:t>
            </a:r>
          </a:p>
        </p:txBody>
      </p:sp>
      <p:grpSp>
        <p:nvGrpSpPr>
          <p:cNvPr id="3" name="Group 5"/>
          <p:cNvGrpSpPr/>
          <p:nvPr/>
        </p:nvGrpSpPr>
        <p:grpSpPr bwMode="auto">
          <a:xfrm>
            <a:off x="6956328" y="550791"/>
            <a:ext cx="817066" cy="817066"/>
            <a:chOff x="0" y="0"/>
            <a:chExt cx="366" cy="366"/>
          </a:xfrm>
        </p:grpSpPr>
        <p:sp>
          <p:nvSpPr>
            <p:cNvPr id="4" name="Oval 6"/>
            <p:cNvSpPr>
              <a:spLocks noChangeArrowheads="1"/>
            </p:cNvSpPr>
            <p:nvPr/>
          </p:nvSpPr>
          <p:spPr bwMode="auto">
            <a:xfrm>
              <a:off x="0" y="0"/>
              <a:ext cx="366" cy="366"/>
            </a:xfrm>
            <a:prstGeom prst="ellipse">
              <a:avLst/>
            </a:prstGeom>
            <a:solidFill>
              <a:schemeClr val="accent1"/>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670">
                <a:ea typeface="微软雅黑" panose="020B0503020204020204" pitchFamily="34" charset="-122"/>
                <a:sym typeface="Arial" panose="020B0604020202020204" pitchFamily="34" charset="0"/>
              </a:endParaRPr>
            </a:p>
          </p:txBody>
        </p:sp>
        <p:sp>
          <p:nvSpPr>
            <p:cNvPr id="5" name="Freeform 7"/>
            <p:cNvSpPr>
              <a:spLocks noEditPoints="1"/>
            </p:cNvSpPr>
            <p:nvPr/>
          </p:nvSpPr>
          <p:spPr bwMode="auto">
            <a:xfrm>
              <a:off x="108" y="100"/>
              <a:ext cx="148" cy="164"/>
            </a:xfrm>
            <a:custGeom>
              <a:avLst/>
              <a:gdLst>
                <a:gd name="T0" fmla="*/ 140 w 71"/>
                <a:gd name="T1" fmla="*/ 21 h 79"/>
                <a:gd name="T2" fmla="*/ 144 w 71"/>
                <a:gd name="T3" fmla="*/ 6 h 79"/>
                <a:gd name="T4" fmla="*/ 148 w 71"/>
                <a:gd name="T5" fmla="*/ 17 h 79"/>
                <a:gd name="T6" fmla="*/ 15 w 71"/>
                <a:gd name="T7" fmla="*/ 6 h 79"/>
                <a:gd name="T8" fmla="*/ 60 w 71"/>
                <a:gd name="T9" fmla="*/ 0 h 79"/>
                <a:gd name="T10" fmla="*/ 90 w 71"/>
                <a:gd name="T11" fmla="*/ 6 h 79"/>
                <a:gd name="T12" fmla="*/ 135 w 71"/>
                <a:gd name="T13" fmla="*/ 21 h 79"/>
                <a:gd name="T14" fmla="*/ 15 w 71"/>
                <a:gd name="T15" fmla="*/ 6 h 79"/>
                <a:gd name="T16" fmla="*/ 0 w 71"/>
                <a:gd name="T17" fmla="*/ 10 h 79"/>
                <a:gd name="T18" fmla="*/ 10 w 71"/>
                <a:gd name="T19" fmla="*/ 6 h 79"/>
                <a:gd name="T20" fmla="*/ 6 w 71"/>
                <a:gd name="T21" fmla="*/ 21 h 79"/>
                <a:gd name="T22" fmla="*/ 133 w 71"/>
                <a:gd name="T23" fmla="*/ 27 h 79"/>
                <a:gd name="T24" fmla="*/ 17 w 71"/>
                <a:gd name="T25" fmla="*/ 118 h 79"/>
                <a:gd name="T26" fmla="*/ 133 w 71"/>
                <a:gd name="T27" fmla="*/ 27 h 79"/>
                <a:gd name="T28" fmla="*/ 108 w 71"/>
                <a:gd name="T29" fmla="*/ 102 h 79"/>
                <a:gd name="T30" fmla="*/ 85 w 71"/>
                <a:gd name="T31" fmla="*/ 95 h 79"/>
                <a:gd name="T32" fmla="*/ 85 w 71"/>
                <a:gd name="T33" fmla="*/ 89 h 79"/>
                <a:gd name="T34" fmla="*/ 123 w 71"/>
                <a:gd name="T35" fmla="*/ 83 h 79"/>
                <a:gd name="T36" fmla="*/ 85 w 71"/>
                <a:gd name="T37" fmla="*/ 89 h 79"/>
                <a:gd name="T38" fmla="*/ 123 w 71"/>
                <a:gd name="T39" fmla="*/ 73 h 79"/>
                <a:gd name="T40" fmla="*/ 85 w 71"/>
                <a:gd name="T41" fmla="*/ 66 h 79"/>
                <a:gd name="T42" fmla="*/ 52 w 71"/>
                <a:gd name="T43" fmla="*/ 108 h 79"/>
                <a:gd name="T44" fmla="*/ 48 w 71"/>
                <a:gd name="T45" fmla="*/ 89 h 79"/>
                <a:gd name="T46" fmla="*/ 29 w 71"/>
                <a:gd name="T47" fmla="*/ 85 h 79"/>
                <a:gd name="T48" fmla="*/ 79 w 71"/>
                <a:gd name="T49" fmla="*/ 83 h 79"/>
                <a:gd name="T50" fmla="*/ 54 w 71"/>
                <a:gd name="T51" fmla="*/ 83 h 79"/>
                <a:gd name="T52" fmla="*/ 27 w 71"/>
                <a:gd name="T53" fmla="*/ 46 h 79"/>
                <a:gd name="T54" fmla="*/ 79 w 71"/>
                <a:gd name="T55" fmla="*/ 35 h 79"/>
                <a:gd name="T56" fmla="*/ 27 w 71"/>
                <a:gd name="T57" fmla="*/ 46 h 79"/>
                <a:gd name="T58" fmla="*/ 10 w 71"/>
                <a:gd name="T59" fmla="*/ 135 h 79"/>
                <a:gd name="T60" fmla="*/ 142 w 71"/>
                <a:gd name="T61" fmla="*/ 125 h 79"/>
                <a:gd name="T62" fmla="*/ 65 w 71"/>
                <a:gd name="T63" fmla="*/ 139 h 79"/>
                <a:gd name="T64" fmla="*/ 33 w 71"/>
                <a:gd name="T65" fmla="*/ 164 h 79"/>
                <a:gd name="T66" fmla="*/ 65 w 71"/>
                <a:gd name="T67" fmla="*/ 139 h 79"/>
                <a:gd name="T68" fmla="*/ 100 w 71"/>
                <a:gd name="T69" fmla="*/ 164 h 79"/>
                <a:gd name="T70" fmla="*/ 100 w 71"/>
                <a:gd name="T71" fmla="*/ 139 h 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9">
                  <a:moveTo>
                    <a:pt x="69" y="10"/>
                  </a:moveTo>
                  <a:cubicBezTo>
                    <a:pt x="67" y="10"/>
                    <a:pt x="67" y="10"/>
                    <a:pt x="67" y="10"/>
                  </a:cubicBezTo>
                  <a:cubicBezTo>
                    <a:pt x="67" y="3"/>
                    <a:pt x="67" y="3"/>
                    <a:pt x="67" y="3"/>
                  </a:cubicBezTo>
                  <a:cubicBezTo>
                    <a:pt x="69" y="3"/>
                    <a:pt x="69" y="3"/>
                    <a:pt x="69" y="3"/>
                  </a:cubicBezTo>
                  <a:cubicBezTo>
                    <a:pt x="71" y="5"/>
                    <a:pt x="71" y="5"/>
                    <a:pt x="71" y="5"/>
                  </a:cubicBezTo>
                  <a:cubicBezTo>
                    <a:pt x="71" y="8"/>
                    <a:pt x="71" y="8"/>
                    <a:pt x="71" y="8"/>
                  </a:cubicBezTo>
                  <a:lnTo>
                    <a:pt x="69" y="10"/>
                  </a:lnTo>
                  <a:close/>
                  <a:moveTo>
                    <a:pt x="7" y="3"/>
                  </a:moveTo>
                  <a:cubicBezTo>
                    <a:pt x="29" y="3"/>
                    <a:pt x="29" y="3"/>
                    <a:pt x="29" y="3"/>
                  </a:cubicBezTo>
                  <a:cubicBezTo>
                    <a:pt x="29" y="0"/>
                    <a:pt x="29" y="0"/>
                    <a:pt x="29" y="0"/>
                  </a:cubicBezTo>
                  <a:cubicBezTo>
                    <a:pt x="43" y="0"/>
                    <a:pt x="43" y="0"/>
                    <a:pt x="43" y="0"/>
                  </a:cubicBezTo>
                  <a:cubicBezTo>
                    <a:pt x="43" y="3"/>
                    <a:pt x="43" y="3"/>
                    <a:pt x="43" y="3"/>
                  </a:cubicBezTo>
                  <a:cubicBezTo>
                    <a:pt x="65" y="3"/>
                    <a:pt x="65" y="3"/>
                    <a:pt x="65" y="3"/>
                  </a:cubicBezTo>
                  <a:cubicBezTo>
                    <a:pt x="65" y="10"/>
                    <a:pt x="65" y="10"/>
                    <a:pt x="65" y="10"/>
                  </a:cubicBezTo>
                  <a:cubicBezTo>
                    <a:pt x="7" y="10"/>
                    <a:pt x="7" y="10"/>
                    <a:pt x="7" y="10"/>
                  </a:cubicBezTo>
                  <a:lnTo>
                    <a:pt x="7" y="3"/>
                  </a:lnTo>
                  <a:close/>
                  <a:moveTo>
                    <a:pt x="0" y="8"/>
                  </a:moveTo>
                  <a:cubicBezTo>
                    <a:pt x="0" y="5"/>
                    <a:pt x="0" y="5"/>
                    <a:pt x="0" y="5"/>
                  </a:cubicBezTo>
                  <a:cubicBezTo>
                    <a:pt x="3" y="3"/>
                    <a:pt x="3" y="3"/>
                    <a:pt x="3" y="3"/>
                  </a:cubicBezTo>
                  <a:cubicBezTo>
                    <a:pt x="5" y="3"/>
                    <a:pt x="5" y="3"/>
                    <a:pt x="5" y="3"/>
                  </a:cubicBezTo>
                  <a:cubicBezTo>
                    <a:pt x="5" y="10"/>
                    <a:pt x="5" y="10"/>
                    <a:pt x="5" y="10"/>
                  </a:cubicBezTo>
                  <a:cubicBezTo>
                    <a:pt x="3" y="10"/>
                    <a:pt x="3" y="10"/>
                    <a:pt x="3" y="10"/>
                  </a:cubicBezTo>
                  <a:lnTo>
                    <a:pt x="0" y="8"/>
                  </a:lnTo>
                  <a:close/>
                  <a:moveTo>
                    <a:pt x="64" y="13"/>
                  </a:moveTo>
                  <a:cubicBezTo>
                    <a:pt x="64" y="57"/>
                    <a:pt x="64" y="57"/>
                    <a:pt x="64" y="57"/>
                  </a:cubicBezTo>
                  <a:cubicBezTo>
                    <a:pt x="8" y="57"/>
                    <a:pt x="8" y="57"/>
                    <a:pt x="8" y="57"/>
                  </a:cubicBezTo>
                  <a:cubicBezTo>
                    <a:pt x="8" y="13"/>
                    <a:pt x="8" y="13"/>
                    <a:pt x="8" y="13"/>
                  </a:cubicBezTo>
                  <a:lnTo>
                    <a:pt x="64" y="13"/>
                  </a:lnTo>
                  <a:close/>
                  <a:moveTo>
                    <a:pt x="41" y="49"/>
                  </a:moveTo>
                  <a:cubicBezTo>
                    <a:pt x="52" y="49"/>
                    <a:pt x="52" y="49"/>
                    <a:pt x="52" y="49"/>
                  </a:cubicBezTo>
                  <a:cubicBezTo>
                    <a:pt x="52" y="46"/>
                    <a:pt x="52" y="46"/>
                    <a:pt x="52" y="46"/>
                  </a:cubicBezTo>
                  <a:cubicBezTo>
                    <a:pt x="41" y="46"/>
                    <a:pt x="41" y="46"/>
                    <a:pt x="41" y="46"/>
                  </a:cubicBezTo>
                  <a:lnTo>
                    <a:pt x="41" y="49"/>
                  </a:lnTo>
                  <a:close/>
                  <a:moveTo>
                    <a:pt x="41" y="43"/>
                  </a:moveTo>
                  <a:cubicBezTo>
                    <a:pt x="59" y="43"/>
                    <a:pt x="59" y="43"/>
                    <a:pt x="59" y="43"/>
                  </a:cubicBezTo>
                  <a:cubicBezTo>
                    <a:pt x="59" y="40"/>
                    <a:pt x="59" y="40"/>
                    <a:pt x="59" y="40"/>
                  </a:cubicBezTo>
                  <a:cubicBezTo>
                    <a:pt x="41" y="40"/>
                    <a:pt x="41" y="40"/>
                    <a:pt x="41" y="40"/>
                  </a:cubicBezTo>
                  <a:lnTo>
                    <a:pt x="41" y="43"/>
                  </a:lnTo>
                  <a:close/>
                  <a:moveTo>
                    <a:pt x="41" y="35"/>
                  </a:moveTo>
                  <a:cubicBezTo>
                    <a:pt x="59" y="35"/>
                    <a:pt x="59" y="35"/>
                    <a:pt x="59" y="35"/>
                  </a:cubicBezTo>
                  <a:cubicBezTo>
                    <a:pt x="59" y="32"/>
                    <a:pt x="59" y="32"/>
                    <a:pt x="59" y="32"/>
                  </a:cubicBezTo>
                  <a:cubicBezTo>
                    <a:pt x="41" y="32"/>
                    <a:pt x="41" y="32"/>
                    <a:pt x="41" y="32"/>
                  </a:cubicBezTo>
                  <a:lnTo>
                    <a:pt x="41" y="35"/>
                  </a:lnTo>
                  <a:close/>
                  <a:moveTo>
                    <a:pt x="25" y="52"/>
                  </a:moveTo>
                  <a:cubicBezTo>
                    <a:pt x="30" y="52"/>
                    <a:pt x="35" y="48"/>
                    <a:pt x="36" y="43"/>
                  </a:cubicBezTo>
                  <a:cubicBezTo>
                    <a:pt x="23" y="43"/>
                    <a:pt x="23" y="43"/>
                    <a:pt x="23" y="43"/>
                  </a:cubicBezTo>
                  <a:cubicBezTo>
                    <a:pt x="23" y="30"/>
                    <a:pt x="23" y="30"/>
                    <a:pt x="23" y="30"/>
                  </a:cubicBezTo>
                  <a:cubicBezTo>
                    <a:pt x="17" y="30"/>
                    <a:pt x="14" y="35"/>
                    <a:pt x="14" y="41"/>
                  </a:cubicBezTo>
                  <a:cubicBezTo>
                    <a:pt x="14" y="47"/>
                    <a:pt x="18" y="52"/>
                    <a:pt x="25" y="52"/>
                  </a:cubicBezTo>
                  <a:close/>
                  <a:moveTo>
                    <a:pt x="38" y="40"/>
                  </a:moveTo>
                  <a:cubicBezTo>
                    <a:pt x="38" y="40"/>
                    <a:pt x="38" y="27"/>
                    <a:pt x="26" y="27"/>
                  </a:cubicBezTo>
                  <a:cubicBezTo>
                    <a:pt x="26" y="40"/>
                    <a:pt x="26" y="40"/>
                    <a:pt x="26" y="40"/>
                  </a:cubicBezTo>
                  <a:lnTo>
                    <a:pt x="38" y="40"/>
                  </a:lnTo>
                  <a:close/>
                  <a:moveTo>
                    <a:pt x="13" y="22"/>
                  </a:moveTo>
                  <a:cubicBezTo>
                    <a:pt x="38" y="22"/>
                    <a:pt x="38" y="22"/>
                    <a:pt x="38" y="22"/>
                  </a:cubicBezTo>
                  <a:cubicBezTo>
                    <a:pt x="38" y="17"/>
                    <a:pt x="38" y="17"/>
                    <a:pt x="38" y="17"/>
                  </a:cubicBezTo>
                  <a:cubicBezTo>
                    <a:pt x="13" y="17"/>
                    <a:pt x="13" y="17"/>
                    <a:pt x="13" y="17"/>
                  </a:cubicBezTo>
                  <a:lnTo>
                    <a:pt x="13" y="22"/>
                  </a:lnTo>
                  <a:close/>
                  <a:moveTo>
                    <a:pt x="68" y="65"/>
                  </a:moveTo>
                  <a:cubicBezTo>
                    <a:pt x="5" y="65"/>
                    <a:pt x="5" y="65"/>
                    <a:pt x="5" y="65"/>
                  </a:cubicBezTo>
                  <a:cubicBezTo>
                    <a:pt x="5" y="60"/>
                    <a:pt x="5" y="60"/>
                    <a:pt x="5" y="60"/>
                  </a:cubicBezTo>
                  <a:cubicBezTo>
                    <a:pt x="68" y="60"/>
                    <a:pt x="68" y="60"/>
                    <a:pt x="68" y="60"/>
                  </a:cubicBezTo>
                  <a:lnTo>
                    <a:pt x="68" y="65"/>
                  </a:lnTo>
                  <a:close/>
                  <a:moveTo>
                    <a:pt x="31" y="67"/>
                  </a:moveTo>
                  <a:cubicBezTo>
                    <a:pt x="23" y="79"/>
                    <a:pt x="23" y="79"/>
                    <a:pt x="23" y="79"/>
                  </a:cubicBezTo>
                  <a:cubicBezTo>
                    <a:pt x="16" y="79"/>
                    <a:pt x="16" y="79"/>
                    <a:pt x="16" y="79"/>
                  </a:cubicBezTo>
                  <a:cubicBezTo>
                    <a:pt x="23" y="67"/>
                    <a:pt x="23" y="67"/>
                    <a:pt x="23" y="67"/>
                  </a:cubicBezTo>
                  <a:lnTo>
                    <a:pt x="31" y="67"/>
                  </a:lnTo>
                  <a:close/>
                  <a:moveTo>
                    <a:pt x="55" y="79"/>
                  </a:moveTo>
                  <a:cubicBezTo>
                    <a:pt x="48" y="79"/>
                    <a:pt x="48" y="79"/>
                    <a:pt x="48" y="79"/>
                  </a:cubicBezTo>
                  <a:cubicBezTo>
                    <a:pt x="41" y="67"/>
                    <a:pt x="41" y="67"/>
                    <a:pt x="41" y="67"/>
                  </a:cubicBezTo>
                  <a:cubicBezTo>
                    <a:pt x="48" y="67"/>
                    <a:pt x="48" y="67"/>
                    <a:pt x="48" y="67"/>
                  </a:cubicBezTo>
                  <a:lnTo>
                    <a:pt x="55" y="79"/>
                  </a:lnTo>
                  <a:close/>
                </a:path>
              </a:pathLst>
            </a:custGeom>
            <a:solidFill>
              <a:srgbClr val="FFFFFF"/>
            </a:solidFill>
            <a:ln w="9525">
              <a:noFill/>
              <a:round/>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grpSp>
      <p:sp>
        <p:nvSpPr>
          <p:cNvPr id="6" name="Rectangle 8"/>
          <p:cNvSpPr>
            <a:spLocks noChangeArrowheads="1"/>
          </p:cNvSpPr>
          <p:nvPr/>
        </p:nvSpPr>
        <p:spPr bwMode="auto">
          <a:xfrm>
            <a:off x="8172988" y="2966160"/>
            <a:ext cx="2565052" cy="27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bg1">
                    <a:lumMod val="65000"/>
                  </a:schemeClr>
                </a:solidFill>
                <a:ea typeface="微软雅黑" panose="020B0503020204020204" pitchFamily="34" charset="-122"/>
                <a:sym typeface="Arial" panose="020B0604020202020204" pitchFamily="34" charset="0"/>
              </a:rPr>
              <a:t>选型制作</a:t>
            </a:r>
          </a:p>
        </p:txBody>
      </p:sp>
      <p:grpSp>
        <p:nvGrpSpPr>
          <p:cNvPr id="7" name="Group 9"/>
          <p:cNvGrpSpPr/>
          <p:nvPr/>
        </p:nvGrpSpPr>
        <p:grpSpPr bwMode="auto">
          <a:xfrm>
            <a:off x="6937970" y="2698468"/>
            <a:ext cx="817066" cy="817066"/>
            <a:chOff x="0" y="0"/>
            <a:chExt cx="366" cy="366"/>
          </a:xfrm>
        </p:grpSpPr>
        <p:sp>
          <p:nvSpPr>
            <p:cNvPr id="8" name="Oval 10"/>
            <p:cNvSpPr>
              <a:spLocks noChangeArrowheads="1"/>
            </p:cNvSpPr>
            <p:nvPr/>
          </p:nvSpPr>
          <p:spPr bwMode="auto">
            <a:xfrm>
              <a:off x="0" y="0"/>
              <a:ext cx="366" cy="366"/>
            </a:xfrm>
            <a:prstGeom prst="ellipse">
              <a:avLst/>
            </a:prstGeom>
            <a:solidFill>
              <a:schemeClr val="accent1"/>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670">
                <a:ea typeface="微软雅黑" panose="020B0503020204020204" pitchFamily="34" charset="-122"/>
                <a:sym typeface="Arial" panose="020B0604020202020204" pitchFamily="34" charset="0"/>
              </a:endParaRPr>
            </a:p>
          </p:txBody>
        </p:sp>
        <p:sp>
          <p:nvSpPr>
            <p:cNvPr id="9" name="Freeform 11"/>
            <p:cNvSpPr>
              <a:spLocks noEditPoints="1"/>
            </p:cNvSpPr>
            <p:nvPr/>
          </p:nvSpPr>
          <p:spPr bwMode="auto">
            <a:xfrm>
              <a:off x="108" y="100"/>
              <a:ext cx="152" cy="164"/>
            </a:xfrm>
            <a:custGeom>
              <a:avLst/>
              <a:gdLst>
                <a:gd name="T0" fmla="*/ 112 w 73"/>
                <a:gd name="T1" fmla="*/ 164 h 79"/>
                <a:gd name="T2" fmla="*/ 108 w 73"/>
                <a:gd name="T3" fmla="*/ 85 h 79"/>
                <a:gd name="T4" fmla="*/ 102 w 73"/>
                <a:gd name="T5" fmla="*/ 75 h 79"/>
                <a:gd name="T6" fmla="*/ 121 w 73"/>
                <a:gd name="T7" fmla="*/ 69 h 79"/>
                <a:gd name="T8" fmla="*/ 115 w 73"/>
                <a:gd name="T9" fmla="*/ 75 h 79"/>
                <a:gd name="T10" fmla="*/ 137 w 73"/>
                <a:gd name="T11" fmla="*/ 93 h 79"/>
                <a:gd name="T12" fmla="*/ 152 w 73"/>
                <a:gd name="T13" fmla="*/ 93 h 79"/>
                <a:gd name="T14" fmla="*/ 152 w 73"/>
                <a:gd name="T15" fmla="*/ 125 h 79"/>
                <a:gd name="T16" fmla="*/ 79 w 73"/>
                <a:gd name="T17" fmla="*/ 125 h 79"/>
                <a:gd name="T18" fmla="*/ 146 w 73"/>
                <a:gd name="T19" fmla="*/ 125 h 79"/>
                <a:gd name="T20" fmla="*/ 115 w 73"/>
                <a:gd name="T21" fmla="*/ 131 h 79"/>
                <a:gd name="T22" fmla="*/ 108 w 73"/>
                <a:gd name="T23" fmla="*/ 135 h 79"/>
                <a:gd name="T24" fmla="*/ 104 w 73"/>
                <a:gd name="T25" fmla="*/ 125 h 79"/>
                <a:gd name="T26" fmla="*/ 108 w 73"/>
                <a:gd name="T27" fmla="*/ 102 h 79"/>
                <a:gd name="T28" fmla="*/ 115 w 73"/>
                <a:gd name="T29" fmla="*/ 118 h 79"/>
                <a:gd name="T30" fmla="*/ 115 w 73"/>
                <a:gd name="T31" fmla="*/ 131 h 79"/>
                <a:gd name="T32" fmla="*/ 67 w 73"/>
                <a:gd name="T33" fmla="*/ 102 h 79"/>
                <a:gd name="T34" fmla="*/ 23 w 73"/>
                <a:gd name="T35" fmla="*/ 112 h 79"/>
                <a:gd name="T36" fmla="*/ 23 w 73"/>
                <a:gd name="T37" fmla="*/ 102 h 79"/>
                <a:gd name="T38" fmla="*/ 23 w 73"/>
                <a:gd name="T39" fmla="*/ 95 h 79"/>
                <a:gd name="T40" fmla="*/ 23 w 73"/>
                <a:gd name="T41" fmla="*/ 85 h 79"/>
                <a:gd name="T42" fmla="*/ 69 w 73"/>
                <a:gd name="T43" fmla="*/ 95 h 79"/>
                <a:gd name="T44" fmla="*/ 19 w 73"/>
                <a:gd name="T45" fmla="*/ 58 h 79"/>
                <a:gd name="T46" fmla="*/ 90 w 73"/>
                <a:gd name="T47" fmla="*/ 52 h 79"/>
                <a:gd name="T48" fmla="*/ 90 w 73"/>
                <a:gd name="T49" fmla="*/ 62 h 79"/>
                <a:gd name="T50" fmla="*/ 23 w 73"/>
                <a:gd name="T51" fmla="*/ 79 h 79"/>
                <a:gd name="T52" fmla="*/ 23 w 73"/>
                <a:gd name="T53" fmla="*/ 69 h 79"/>
                <a:gd name="T54" fmla="*/ 92 w 73"/>
                <a:gd name="T55" fmla="*/ 69 h 79"/>
                <a:gd name="T56" fmla="*/ 90 w 73"/>
                <a:gd name="T57" fmla="*/ 79 h 79"/>
                <a:gd name="T58" fmla="*/ 104 w 73"/>
                <a:gd name="T59" fmla="*/ 44 h 79"/>
                <a:gd name="T60" fmla="*/ 87 w 73"/>
                <a:gd name="T61" fmla="*/ 27 h 79"/>
                <a:gd name="T62" fmla="*/ 77 w 73"/>
                <a:gd name="T63" fmla="*/ 39 h 79"/>
                <a:gd name="T64" fmla="*/ 25 w 73"/>
                <a:gd name="T65" fmla="*/ 29 h 79"/>
                <a:gd name="T66" fmla="*/ 25 w 73"/>
                <a:gd name="T67" fmla="*/ 27 h 79"/>
                <a:gd name="T68" fmla="*/ 8 w 73"/>
                <a:gd name="T69" fmla="*/ 139 h 79"/>
                <a:gd name="T70" fmla="*/ 71 w 73"/>
                <a:gd name="T71" fmla="*/ 154 h 79"/>
                <a:gd name="T72" fmla="*/ 19 w 73"/>
                <a:gd name="T73" fmla="*/ 164 h 79"/>
                <a:gd name="T74" fmla="*/ 0 w 73"/>
                <a:gd name="T75" fmla="*/ 35 h 79"/>
                <a:gd name="T76" fmla="*/ 29 w 73"/>
                <a:gd name="T77" fmla="*/ 21 h 79"/>
                <a:gd name="T78" fmla="*/ 37 w 73"/>
                <a:gd name="T79" fmla="*/ 17 h 79"/>
                <a:gd name="T80" fmla="*/ 75 w 73"/>
                <a:gd name="T81" fmla="*/ 17 h 79"/>
                <a:gd name="T82" fmla="*/ 85 w 73"/>
                <a:gd name="T83" fmla="*/ 21 h 79"/>
                <a:gd name="T84" fmla="*/ 115 w 73"/>
                <a:gd name="T85" fmla="*/ 35 h 79"/>
                <a:gd name="T86" fmla="*/ 104 w 73"/>
                <a:gd name="T87" fmla="*/ 66 h 79"/>
                <a:gd name="T88" fmla="*/ 56 w 73"/>
                <a:gd name="T89" fmla="*/ 8 h 79"/>
                <a:gd name="T90" fmla="*/ 56 w 73"/>
                <a:gd name="T91" fmla="*/ 27 h 79"/>
                <a:gd name="T92" fmla="*/ 56 w 73"/>
                <a:gd name="T93" fmla="*/ 8 h 7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73" h="79">
                  <a:moveTo>
                    <a:pt x="73" y="60"/>
                  </a:moveTo>
                  <a:cubicBezTo>
                    <a:pt x="73" y="71"/>
                    <a:pt x="65" y="79"/>
                    <a:pt x="54" y="79"/>
                  </a:cubicBezTo>
                  <a:cubicBezTo>
                    <a:pt x="43" y="79"/>
                    <a:pt x="35" y="71"/>
                    <a:pt x="35" y="60"/>
                  </a:cubicBezTo>
                  <a:cubicBezTo>
                    <a:pt x="35" y="50"/>
                    <a:pt x="42" y="42"/>
                    <a:pt x="52" y="41"/>
                  </a:cubicBezTo>
                  <a:cubicBezTo>
                    <a:pt x="52" y="36"/>
                    <a:pt x="52" y="36"/>
                    <a:pt x="52" y="36"/>
                  </a:cubicBezTo>
                  <a:cubicBezTo>
                    <a:pt x="49" y="36"/>
                    <a:pt x="49" y="36"/>
                    <a:pt x="49" y="36"/>
                  </a:cubicBezTo>
                  <a:cubicBezTo>
                    <a:pt x="49" y="33"/>
                    <a:pt x="49" y="33"/>
                    <a:pt x="49" y="33"/>
                  </a:cubicBezTo>
                  <a:cubicBezTo>
                    <a:pt x="58" y="33"/>
                    <a:pt x="58" y="33"/>
                    <a:pt x="58" y="33"/>
                  </a:cubicBezTo>
                  <a:cubicBezTo>
                    <a:pt x="58" y="36"/>
                    <a:pt x="58" y="36"/>
                    <a:pt x="58" y="36"/>
                  </a:cubicBezTo>
                  <a:cubicBezTo>
                    <a:pt x="55" y="36"/>
                    <a:pt x="55" y="36"/>
                    <a:pt x="55" y="36"/>
                  </a:cubicBezTo>
                  <a:cubicBezTo>
                    <a:pt x="55" y="41"/>
                    <a:pt x="55" y="41"/>
                    <a:pt x="55" y="41"/>
                  </a:cubicBezTo>
                  <a:cubicBezTo>
                    <a:pt x="59" y="41"/>
                    <a:pt x="63" y="43"/>
                    <a:pt x="66" y="45"/>
                  </a:cubicBezTo>
                  <a:cubicBezTo>
                    <a:pt x="69" y="41"/>
                    <a:pt x="69" y="41"/>
                    <a:pt x="69" y="41"/>
                  </a:cubicBezTo>
                  <a:cubicBezTo>
                    <a:pt x="73" y="45"/>
                    <a:pt x="73" y="45"/>
                    <a:pt x="73" y="45"/>
                  </a:cubicBezTo>
                  <a:cubicBezTo>
                    <a:pt x="69" y="48"/>
                    <a:pt x="69" y="48"/>
                    <a:pt x="69" y="48"/>
                  </a:cubicBezTo>
                  <a:cubicBezTo>
                    <a:pt x="72" y="52"/>
                    <a:pt x="73" y="56"/>
                    <a:pt x="73" y="60"/>
                  </a:cubicBezTo>
                  <a:close/>
                  <a:moveTo>
                    <a:pt x="54" y="44"/>
                  </a:moveTo>
                  <a:cubicBezTo>
                    <a:pt x="45" y="44"/>
                    <a:pt x="38" y="51"/>
                    <a:pt x="38" y="60"/>
                  </a:cubicBezTo>
                  <a:cubicBezTo>
                    <a:pt x="38" y="69"/>
                    <a:pt x="45" y="76"/>
                    <a:pt x="54" y="76"/>
                  </a:cubicBezTo>
                  <a:cubicBezTo>
                    <a:pt x="63" y="76"/>
                    <a:pt x="70" y="69"/>
                    <a:pt x="70" y="60"/>
                  </a:cubicBezTo>
                  <a:cubicBezTo>
                    <a:pt x="70" y="51"/>
                    <a:pt x="63" y="44"/>
                    <a:pt x="54" y="44"/>
                  </a:cubicBezTo>
                  <a:close/>
                  <a:moveTo>
                    <a:pt x="55" y="63"/>
                  </a:moveTo>
                  <a:cubicBezTo>
                    <a:pt x="55" y="65"/>
                    <a:pt x="55" y="65"/>
                    <a:pt x="55" y="65"/>
                  </a:cubicBezTo>
                  <a:cubicBezTo>
                    <a:pt x="52" y="65"/>
                    <a:pt x="52" y="65"/>
                    <a:pt x="52" y="65"/>
                  </a:cubicBezTo>
                  <a:cubicBezTo>
                    <a:pt x="52" y="63"/>
                    <a:pt x="52" y="63"/>
                    <a:pt x="52" y="63"/>
                  </a:cubicBezTo>
                  <a:cubicBezTo>
                    <a:pt x="51" y="62"/>
                    <a:pt x="50" y="61"/>
                    <a:pt x="50" y="60"/>
                  </a:cubicBezTo>
                  <a:cubicBezTo>
                    <a:pt x="50" y="59"/>
                    <a:pt x="51" y="58"/>
                    <a:pt x="52" y="57"/>
                  </a:cubicBezTo>
                  <a:cubicBezTo>
                    <a:pt x="52" y="49"/>
                    <a:pt x="52" y="49"/>
                    <a:pt x="52" y="49"/>
                  </a:cubicBezTo>
                  <a:cubicBezTo>
                    <a:pt x="55" y="49"/>
                    <a:pt x="55" y="49"/>
                    <a:pt x="55" y="49"/>
                  </a:cubicBezTo>
                  <a:cubicBezTo>
                    <a:pt x="55" y="57"/>
                    <a:pt x="55" y="57"/>
                    <a:pt x="55" y="57"/>
                  </a:cubicBezTo>
                  <a:cubicBezTo>
                    <a:pt x="56" y="58"/>
                    <a:pt x="57" y="59"/>
                    <a:pt x="57" y="60"/>
                  </a:cubicBezTo>
                  <a:cubicBezTo>
                    <a:pt x="57" y="61"/>
                    <a:pt x="56" y="62"/>
                    <a:pt x="55" y="63"/>
                  </a:cubicBezTo>
                  <a:close/>
                  <a:moveTo>
                    <a:pt x="11" y="49"/>
                  </a:moveTo>
                  <a:cubicBezTo>
                    <a:pt x="32" y="49"/>
                    <a:pt x="32" y="49"/>
                    <a:pt x="32" y="49"/>
                  </a:cubicBezTo>
                  <a:cubicBezTo>
                    <a:pt x="31" y="51"/>
                    <a:pt x="30" y="52"/>
                    <a:pt x="30" y="54"/>
                  </a:cubicBezTo>
                  <a:cubicBezTo>
                    <a:pt x="11" y="54"/>
                    <a:pt x="11" y="54"/>
                    <a:pt x="11" y="54"/>
                  </a:cubicBezTo>
                  <a:cubicBezTo>
                    <a:pt x="10" y="54"/>
                    <a:pt x="9" y="53"/>
                    <a:pt x="9" y="51"/>
                  </a:cubicBezTo>
                  <a:cubicBezTo>
                    <a:pt x="9" y="50"/>
                    <a:pt x="10" y="49"/>
                    <a:pt x="11" y="49"/>
                  </a:cubicBezTo>
                  <a:close/>
                  <a:moveTo>
                    <a:pt x="33" y="46"/>
                  </a:moveTo>
                  <a:cubicBezTo>
                    <a:pt x="11" y="46"/>
                    <a:pt x="11" y="46"/>
                    <a:pt x="11" y="46"/>
                  </a:cubicBezTo>
                  <a:cubicBezTo>
                    <a:pt x="10" y="46"/>
                    <a:pt x="9" y="45"/>
                    <a:pt x="9" y="44"/>
                  </a:cubicBezTo>
                  <a:cubicBezTo>
                    <a:pt x="9" y="42"/>
                    <a:pt x="10" y="41"/>
                    <a:pt x="11" y="41"/>
                  </a:cubicBezTo>
                  <a:cubicBezTo>
                    <a:pt x="38" y="41"/>
                    <a:pt x="38" y="41"/>
                    <a:pt x="38" y="41"/>
                  </a:cubicBezTo>
                  <a:cubicBezTo>
                    <a:pt x="36" y="43"/>
                    <a:pt x="35" y="44"/>
                    <a:pt x="33" y="46"/>
                  </a:cubicBezTo>
                  <a:close/>
                  <a:moveTo>
                    <a:pt x="11" y="30"/>
                  </a:moveTo>
                  <a:cubicBezTo>
                    <a:pt x="10" y="30"/>
                    <a:pt x="9" y="29"/>
                    <a:pt x="9" y="28"/>
                  </a:cubicBezTo>
                  <a:cubicBezTo>
                    <a:pt x="9" y="26"/>
                    <a:pt x="10" y="25"/>
                    <a:pt x="11" y="25"/>
                  </a:cubicBezTo>
                  <a:cubicBezTo>
                    <a:pt x="43" y="25"/>
                    <a:pt x="43" y="25"/>
                    <a:pt x="43" y="25"/>
                  </a:cubicBezTo>
                  <a:cubicBezTo>
                    <a:pt x="44" y="25"/>
                    <a:pt x="45" y="26"/>
                    <a:pt x="45" y="28"/>
                  </a:cubicBezTo>
                  <a:cubicBezTo>
                    <a:pt x="45" y="29"/>
                    <a:pt x="44" y="30"/>
                    <a:pt x="43" y="30"/>
                  </a:cubicBezTo>
                  <a:lnTo>
                    <a:pt x="11" y="30"/>
                  </a:lnTo>
                  <a:close/>
                  <a:moveTo>
                    <a:pt x="11" y="38"/>
                  </a:moveTo>
                  <a:cubicBezTo>
                    <a:pt x="10" y="38"/>
                    <a:pt x="9" y="37"/>
                    <a:pt x="9" y="36"/>
                  </a:cubicBezTo>
                  <a:cubicBezTo>
                    <a:pt x="9" y="34"/>
                    <a:pt x="10" y="33"/>
                    <a:pt x="11" y="33"/>
                  </a:cubicBezTo>
                  <a:cubicBezTo>
                    <a:pt x="43" y="33"/>
                    <a:pt x="43" y="33"/>
                    <a:pt x="43" y="33"/>
                  </a:cubicBezTo>
                  <a:cubicBezTo>
                    <a:pt x="43" y="33"/>
                    <a:pt x="44" y="33"/>
                    <a:pt x="44" y="33"/>
                  </a:cubicBezTo>
                  <a:cubicBezTo>
                    <a:pt x="44" y="37"/>
                    <a:pt x="44" y="37"/>
                    <a:pt x="44" y="37"/>
                  </a:cubicBezTo>
                  <a:cubicBezTo>
                    <a:pt x="43" y="38"/>
                    <a:pt x="43" y="38"/>
                    <a:pt x="43" y="38"/>
                  </a:cubicBezTo>
                  <a:lnTo>
                    <a:pt x="11" y="38"/>
                  </a:lnTo>
                  <a:close/>
                  <a:moveTo>
                    <a:pt x="50" y="21"/>
                  </a:moveTo>
                  <a:cubicBezTo>
                    <a:pt x="50" y="16"/>
                    <a:pt x="47" y="13"/>
                    <a:pt x="42" y="13"/>
                  </a:cubicBezTo>
                  <a:cubicBezTo>
                    <a:pt x="42" y="13"/>
                    <a:pt x="42" y="13"/>
                    <a:pt x="42" y="13"/>
                  </a:cubicBezTo>
                  <a:cubicBezTo>
                    <a:pt x="42" y="13"/>
                    <a:pt x="42" y="13"/>
                    <a:pt x="42" y="14"/>
                  </a:cubicBezTo>
                  <a:cubicBezTo>
                    <a:pt x="42" y="17"/>
                    <a:pt x="40" y="19"/>
                    <a:pt x="37" y="19"/>
                  </a:cubicBezTo>
                  <a:cubicBezTo>
                    <a:pt x="18" y="19"/>
                    <a:pt x="18" y="19"/>
                    <a:pt x="18" y="19"/>
                  </a:cubicBezTo>
                  <a:cubicBezTo>
                    <a:pt x="15" y="19"/>
                    <a:pt x="12" y="17"/>
                    <a:pt x="12" y="14"/>
                  </a:cubicBezTo>
                  <a:cubicBezTo>
                    <a:pt x="12" y="13"/>
                    <a:pt x="12" y="13"/>
                    <a:pt x="12" y="13"/>
                  </a:cubicBezTo>
                  <a:cubicBezTo>
                    <a:pt x="12" y="13"/>
                    <a:pt x="12" y="13"/>
                    <a:pt x="12" y="13"/>
                  </a:cubicBezTo>
                  <a:cubicBezTo>
                    <a:pt x="8" y="13"/>
                    <a:pt x="4" y="16"/>
                    <a:pt x="4" y="21"/>
                  </a:cubicBezTo>
                  <a:cubicBezTo>
                    <a:pt x="4" y="67"/>
                    <a:pt x="4" y="67"/>
                    <a:pt x="4" y="67"/>
                  </a:cubicBezTo>
                  <a:cubicBezTo>
                    <a:pt x="4" y="71"/>
                    <a:pt x="8" y="74"/>
                    <a:pt x="12" y="74"/>
                  </a:cubicBezTo>
                  <a:cubicBezTo>
                    <a:pt x="34" y="74"/>
                    <a:pt x="34" y="74"/>
                    <a:pt x="34" y="74"/>
                  </a:cubicBezTo>
                  <a:cubicBezTo>
                    <a:pt x="36" y="76"/>
                    <a:pt x="38" y="78"/>
                    <a:pt x="39" y="79"/>
                  </a:cubicBezTo>
                  <a:cubicBezTo>
                    <a:pt x="9" y="79"/>
                    <a:pt x="9" y="79"/>
                    <a:pt x="9" y="79"/>
                  </a:cubicBezTo>
                  <a:cubicBezTo>
                    <a:pt x="5" y="79"/>
                    <a:pt x="0" y="76"/>
                    <a:pt x="0" y="71"/>
                  </a:cubicBezTo>
                  <a:cubicBezTo>
                    <a:pt x="0" y="17"/>
                    <a:pt x="0" y="17"/>
                    <a:pt x="0" y="17"/>
                  </a:cubicBezTo>
                  <a:cubicBezTo>
                    <a:pt x="0" y="13"/>
                    <a:pt x="5" y="10"/>
                    <a:pt x="9" y="10"/>
                  </a:cubicBezTo>
                  <a:cubicBezTo>
                    <a:pt x="14" y="10"/>
                    <a:pt x="14" y="10"/>
                    <a:pt x="14" y="10"/>
                  </a:cubicBezTo>
                  <a:cubicBezTo>
                    <a:pt x="15" y="9"/>
                    <a:pt x="16" y="8"/>
                    <a:pt x="18" y="8"/>
                  </a:cubicBezTo>
                  <a:cubicBezTo>
                    <a:pt x="18" y="8"/>
                    <a:pt x="18" y="8"/>
                    <a:pt x="18" y="8"/>
                  </a:cubicBezTo>
                  <a:cubicBezTo>
                    <a:pt x="19" y="4"/>
                    <a:pt x="23" y="0"/>
                    <a:pt x="27" y="0"/>
                  </a:cubicBezTo>
                  <a:cubicBezTo>
                    <a:pt x="32" y="0"/>
                    <a:pt x="35" y="4"/>
                    <a:pt x="36" y="8"/>
                  </a:cubicBezTo>
                  <a:cubicBezTo>
                    <a:pt x="37" y="8"/>
                    <a:pt x="37" y="8"/>
                    <a:pt x="37" y="8"/>
                  </a:cubicBezTo>
                  <a:cubicBezTo>
                    <a:pt x="38" y="8"/>
                    <a:pt x="40" y="9"/>
                    <a:pt x="41" y="10"/>
                  </a:cubicBezTo>
                  <a:cubicBezTo>
                    <a:pt x="45" y="10"/>
                    <a:pt x="45" y="10"/>
                    <a:pt x="45" y="10"/>
                  </a:cubicBezTo>
                  <a:cubicBezTo>
                    <a:pt x="50" y="10"/>
                    <a:pt x="55" y="13"/>
                    <a:pt x="55" y="17"/>
                  </a:cubicBezTo>
                  <a:cubicBezTo>
                    <a:pt x="55" y="32"/>
                    <a:pt x="55" y="32"/>
                    <a:pt x="55" y="32"/>
                  </a:cubicBezTo>
                  <a:cubicBezTo>
                    <a:pt x="50" y="32"/>
                    <a:pt x="50" y="32"/>
                    <a:pt x="50" y="32"/>
                  </a:cubicBezTo>
                  <a:lnTo>
                    <a:pt x="50" y="21"/>
                  </a:lnTo>
                  <a:close/>
                  <a:moveTo>
                    <a:pt x="27" y="4"/>
                  </a:moveTo>
                  <a:cubicBezTo>
                    <a:pt x="25" y="4"/>
                    <a:pt x="23" y="6"/>
                    <a:pt x="23" y="9"/>
                  </a:cubicBezTo>
                  <a:cubicBezTo>
                    <a:pt x="23" y="11"/>
                    <a:pt x="25" y="13"/>
                    <a:pt x="27" y="13"/>
                  </a:cubicBezTo>
                  <a:cubicBezTo>
                    <a:pt x="30" y="13"/>
                    <a:pt x="32" y="11"/>
                    <a:pt x="32" y="9"/>
                  </a:cubicBezTo>
                  <a:cubicBezTo>
                    <a:pt x="32" y="6"/>
                    <a:pt x="30" y="4"/>
                    <a:pt x="27" y="4"/>
                  </a:cubicBezTo>
                  <a:close/>
                </a:path>
              </a:pathLst>
            </a:custGeom>
            <a:solidFill>
              <a:srgbClr val="FFFFFF"/>
            </a:solidFill>
            <a:ln w="9525">
              <a:noFill/>
              <a:round/>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grpSp>
      <p:sp>
        <p:nvSpPr>
          <p:cNvPr id="10" name="Rectangle 12"/>
          <p:cNvSpPr>
            <a:spLocks noChangeArrowheads="1"/>
          </p:cNvSpPr>
          <p:nvPr/>
        </p:nvSpPr>
        <p:spPr bwMode="auto">
          <a:xfrm>
            <a:off x="8367298" y="5151771"/>
            <a:ext cx="2565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bg1">
                    <a:lumMod val="65000"/>
                  </a:schemeClr>
                </a:solidFill>
                <a:ea typeface="微软雅黑" panose="020B0503020204020204" pitchFamily="34" charset="-122"/>
                <a:sym typeface="Arial" panose="020B0604020202020204" pitchFamily="34" charset="0"/>
              </a:rPr>
              <a:t>项目意义</a:t>
            </a:r>
          </a:p>
        </p:txBody>
      </p:sp>
      <p:grpSp>
        <p:nvGrpSpPr>
          <p:cNvPr id="11" name="Group 13"/>
          <p:cNvGrpSpPr/>
          <p:nvPr/>
        </p:nvGrpSpPr>
        <p:grpSpPr bwMode="auto">
          <a:xfrm>
            <a:off x="6938575" y="4924282"/>
            <a:ext cx="817066" cy="817066"/>
            <a:chOff x="0" y="0"/>
            <a:chExt cx="366" cy="366"/>
          </a:xfrm>
        </p:grpSpPr>
        <p:sp>
          <p:nvSpPr>
            <p:cNvPr id="12" name="Oval 14"/>
            <p:cNvSpPr>
              <a:spLocks noChangeArrowheads="1"/>
            </p:cNvSpPr>
            <p:nvPr/>
          </p:nvSpPr>
          <p:spPr bwMode="auto">
            <a:xfrm>
              <a:off x="0" y="0"/>
              <a:ext cx="366" cy="366"/>
            </a:xfrm>
            <a:prstGeom prst="ellipse">
              <a:avLst/>
            </a:prstGeom>
            <a:solidFill>
              <a:schemeClr val="accent1"/>
            </a:solidFill>
            <a:ln w="12700">
              <a:noFill/>
              <a:rou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670">
                <a:ea typeface="微软雅黑" panose="020B0503020204020204" pitchFamily="34" charset="-122"/>
                <a:sym typeface="Arial" panose="020B0604020202020204" pitchFamily="34" charset="0"/>
              </a:endParaRPr>
            </a:p>
          </p:txBody>
        </p:sp>
        <p:sp>
          <p:nvSpPr>
            <p:cNvPr id="13" name="Freeform 15"/>
            <p:cNvSpPr>
              <a:spLocks noEditPoints="1"/>
            </p:cNvSpPr>
            <p:nvPr/>
          </p:nvSpPr>
          <p:spPr bwMode="auto">
            <a:xfrm>
              <a:off x="102" y="102"/>
              <a:ext cx="162" cy="162"/>
            </a:xfrm>
            <a:custGeom>
              <a:avLst/>
              <a:gdLst>
                <a:gd name="T0" fmla="*/ 104 w 78"/>
                <a:gd name="T1" fmla="*/ 83 h 78"/>
                <a:gd name="T2" fmla="*/ 120 w 78"/>
                <a:gd name="T3" fmla="*/ 85 h 78"/>
                <a:gd name="T4" fmla="*/ 162 w 78"/>
                <a:gd name="T5" fmla="*/ 44 h 78"/>
                <a:gd name="T6" fmla="*/ 162 w 78"/>
                <a:gd name="T7" fmla="*/ 37 h 78"/>
                <a:gd name="T8" fmla="*/ 133 w 78"/>
                <a:gd name="T9" fmla="*/ 69 h 78"/>
                <a:gd name="T10" fmla="*/ 104 w 78"/>
                <a:gd name="T11" fmla="*/ 64 h 78"/>
                <a:gd name="T12" fmla="*/ 96 w 78"/>
                <a:gd name="T13" fmla="*/ 37 h 78"/>
                <a:gd name="T14" fmla="*/ 127 w 78"/>
                <a:gd name="T15" fmla="*/ 4 h 78"/>
                <a:gd name="T16" fmla="*/ 120 w 78"/>
                <a:gd name="T17" fmla="*/ 2 h 78"/>
                <a:gd name="T18" fmla="*/ 79 w 78"/>
                <a:gd name="T19" fmla="*/ 44 h 78"/>
                <a:gd name="T20" fmla="*/ 83 w 78"/>
                <a:gd name="T21" fmla="*/ 60 h 78"/>
                <a:gd name="T22" fmla="*/ 44 w 78"/>
                <a:gd name="T23" fmla="*/ 110 h 78"/>
                <a:gd name="T24" fmla="*/ 35 w 78"/>
                <a:gd name="T25" fmla="*/ 108 h 78"/>
                <a:gd name="T26" fmla="*/ 10 w 78"/>
                <a:gd name="T27" fmla="*/ 133 h 78"/>
                <a:gd name="T28" fmla="*/ 35 w 78"/>
                <a:gd name="T29" fmla="*/ 160 h 78"/>
                <a:gd name="T30" fmla="*/ 60 w 78"/>
                <a:gd name="T31" fmla="*/ 133 h 78"/>
                <a:gd name="T32" fmla="*/ 60 w 78"/>
                <a:gd name="T33" fmla="*/ 125 h 78"/>
                <a:gd name="T34" fmla="*/ 104 w 78"/>
                <a:gd name="T35" fmla="*/ 83 h 78"/>
                <a:gd name="T36" fmla="*/ 35 w 78"/>
                <a:gd name="T37" fmla="*/ 147 h 78"/>
                <a:gd name="T38" fmla="*/ 23 w 78"/>
                <a:gd name="T39" fmla="*/ 133 h 78"/>
                <a:gd name="T40" fmla="*/ 35 w 78"/>
                <a:gd name="T41" fmla="*/ 120 h 78"/>
                <a:gd name="T42" fmla="*/ 50 w 78"/>
                <a:gd name="T43" fmla="*/ 133 h 78"/>
                <a:gd name="T44" fmla="*/ 35 w 78"/>
                <a:gd name="T45" fmla="*/ 147 h 78"/>
                <a:gd name="T46" fmla="*/ 37 w 78"/>
                <a:gd name="T47" fmla="*/ 50 h 78"/>
                <a:gd name="T48" fmla="*/ 62 w 78"/>
                <a:gd name="T49" fmla="*/ 75 h 78"/>
                <a:gd name="T50" fmla="*/ 75 w 78"/>
                <a:gd name="T51" fmla="*/ 64 h 78"/>
                <a:gd name="T52" fmla="*/ 50 w 78"/>
                <a:gd name="T53" fmla="*/ 39 h 78"/>
                <a:gd name="T54" fmla="*/ 56 w 78"/>
                <a:gd name="T55" fmla="*/ 33 h 78"/>
                <a:gd name="T56" fmla="*/ 23 w 78"/>
                <a:gd name="T57" fmla="*/ 0 h 78"/>
                <a:gd name="T58" fmla="*/ 0 w 78"/>
                <a:gd name="T59" fmla="*/ 25 h 78"/>
                <a:gd name="T60" fmla="*/ 33 w 78"/>
                <a:gd name="T61" fmla="*/ 56 h 78"/>
                <a:gd name="T62" fmla="*/ 37 w 78"/>
                <a:gd name="T63" fmla="*/ 50 h 78"/>
                <a:gd name="T64" fmla="*/ 114 w 78"/>
                <a:gd name="T65" fmla="*/ 87 h 78"/>
                <a:gd name="T66" fmla="*/ 79 w 78"/>
                <a:gd name="T67" fmla="*/ 118 h 78"/>
                <a:gd name="T68" fmla="*/ 116 w 78"/>
                <a:gd name="T69" fmla="*/ 156 h 78"/>
                <a:gd name="T70" fmla="*/ 139 w 78"/>
                <a:gd name="T71" fmla="*/ 156 h 78"/>
                <a:gd name="T72" fmla="*/ 150 w 78"/>
                <a:gd name="T73" fmla="*/ 145 h 78"/>
                <a:gd name="T74" fmla="*/ 150 w 78"/>
                <a:gd name="T75" fmla="*/ 123 h 78"/>
                <a:gd name="T76" fmla="*/ 114 w 78"/>
                <a:gd name="T77" fmla="*/ 87 h 78"/>
                <a:gd name="T78" fmla="*/ 129 w 78"/>
                <a:gd name="T79" fmla="*/ 147 h 78"/>
                <a:gd name="T80" fmla="*/ 125 w 78"/>
                <a:gd name="T81" fmla="*/ 147 h 78"/>
                <a:gd name="T82" fmla="*/ 93 w 78"/>
                <a:gd name="T83" fmla="*/ 118 h 78"/>
                <a:gd name="T84" fmla="*/ 93 w 78"/>
                <a:gd name="T85" fmla="*/ 112 h 78"/>
                <a:gd name="T86" fmla="*/ 100 w 78"/>
                <a:gd name="T87" fmla="*/ 112 h 78"/>
                <a:gd name="T88" fmla="*/ 129 w 78"/>
                <a:gd name="T89" fmla="*/ 143 h 78"/>
                <a:gd name="T90" fmla="*/ 129 w 78"/>
                <a:gd name="T91" fmla="*/ 147 h 78"/>
                <a:gd name="T92" fmla="*/ 143 w 78"/>
                <a:gd name="T93" fmla="*/ 135 h 78"/>
                <a:gd name="T94" fmla="*/ 137 w 78"/>
                <a:gd name="T95" fmla="*/ 135 h 78"/>
                <a:gd name="T96" fmla="*/ 108 w 78"/>
                <a:gd name="T97" fmla="*/ 106 h 78"/>
                <a:gd name="T98" fmla="*/ 108 w 78"/>
                <a:gd name="T99" fmla="*/ 100 h 78"/>
                <a:gd name="T100" fmla="*/ 112 w 78"/>
                <a:gd name="T101" fmla="*/ 100 h 78"/>
                <a:gd name="T102" fmla="*/ 143 w 78"/>
                <a:gd name="T103" fmla="*/ 129 h 78"/>
                <a:gd name="T104" fmla="*/ 143 w 78"/>
                <a:gd name="T105" fmla="*/ 135 h 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78" h="78">
                  <a:moveTo>
                    <a:pt x="50" y="40"/>
                  </a:moveTo>
                  <a:cubicBezTo>
                    <a:pt x="53" y="41"/>
                    <a:pt x="55" y="41"/>
                    <a:pt x="58" y="41"/>
                  </a:cubicBezTo>
                  <a:cubicBezTo>
                    <a:pt x="69" y="41"/>
                    <a:pt x="78" y="32"/>
                    <a:pt x="78" y="21"/>
                  </a:cubicBezTo>
                  <a:cubicBezTo>
                    <a:pt x="78" y="20"/>
                    <a:pt x="78" y="19"/>
                    <a:pt x="78" y="18"/>
                  </a:cubicBezTo>
                  <a:cubicBezTo>
                    <a:pt x="64" y="33"/>
                    <a:pt x="64" y="33"/>
                    <a:pt x="64" y="33"/>
                  </a:cubicBezTo>
                  <a:cubicBezTo>
                    <a:pt x="50" y="31"/>
                    <a:pt x="50" y="31"/>
                    <a:pt x="50" y="31"/>
                  </a:cubicBezTo>
                  <a:cubicBezTo>
                    <a:pt x="46" y="18"/>
                    <a:pt x="46" y="18"/>
                    <a:pt x="46" y="18"/>
                  </a:cubicBezTo>
                  <a:cubicBezTo>
                    <a:pt x="61" y="2"/>
                    <a:pt x="61" y="2"/>
                    <a:pt x="61" y="2"/>
                  </a:cubicBezTo>
                  <a:cubicBezTo>
                    <a:pt x="60" y="2"/>
                    <a:pt x="59" y="1"/>
                    <a:pt x="58" y="1"/>
                  </a:cubicBezTo>
                  <a:cubicBezTo>
                    <a:pt x="47" y="1"/>
                    <a:pt x="38" y="10"/>
                    <a:pt x="38" y="21"/>
                  </a:cubicBezTo>
                  <a:cubicBezTo>
                    <a:pt x="38" y="24"/>
                    <a:pt x="39" y="27"/>
                    <a:pt x="40" y="29"/>
                  </a:cubicBezTo>
                  <a:cubicBezTo>
                    <a:pt x="34" y="40"/>
                    <a:pt x="24" y="49"/>
                    <a:pt x="21" y="53"/>
                  </a:cubicBezTo>
                  <a:cubicBezTo>
                    <a:pt x="20" y="52"/>
                    <a:pt x="18" y="52"/>
                    <a:pt x="17" y="52"/>
                  </a:cubicBezTo>
                  <a:cubicBezTo>
                    <a:pt x="10" y="52"/>
                    <a:pt x="5" y="58"/>
                    <a:pt x="5" y="64"/>
                  </a:cubicBezTo>
                  <a:cubicBezTo>
                    <a:pt x="5" y="71"/>
                    <a:pt x="10" y="77"/>
                    <a:pt x="17" y="77"/>
                  </a:cubicBezTo>
                  <a:cubicBezTo>
                    <a:pt x="24" y="77"/>
                    <a:pt x="29" y="71"/>
                    <a:pt x="29" y="64"/>
                  </a:cubicBezTo>
                  <a:cubicBezTo>
                    <a:pt x="29" y="63"/>
                    <a:pt x="29" y="61"/>
                    <a:pt x="29" y="60"/>
                  </a:cubicBezTo>
                  <a:cubicBezTo>
                    <a:pt x="31" y="56"/>
                    <a:pt x="39" y="47"/>
                    <a:pt x="50" y="40"/>
                  </a:cubicBezTo>
                  <a:close/>
                  <a:moveTo>
                    <a:pt x="17" y="71"/>
                  </a:moveTo>
                  <a:cubicBezTo>
                    <a:pt x="14" y="71"/>
                    <a:pt x="11" y="68"/>
                    <a:pt x="11" y="64"/>
                  </a:cubicBezTo>
                  <a:cubicBezTo>
                    <a:pt x="11" y="61"/>
                    <a:pt x="14" y="58"/>
                    <a:pt x="17" y="58"/>
                  </a:cubicBezTo>
                  <a:cubicBezTo>
                    <a:pt x="21" y="58"/>
                    <a:pt x="24" y="61"/>
                    <a:pt x="24" y="64"/>
                  </a:cubicBezTo>
                  <a:cubicBezTo>
                    <a:pt x="24" y="68"/>
                    <a:pt x="21" y="71"/>
                    <a:pt x="17" y="71"/>
                  </a:cubicBezTo>
                  <a:close/>
                  <a:moveTo>
                    <a:pt x="18" y="24"/>
                  </a:moveTo>
                  <a:cubicBezTo>
                    <a:pt x="30" y="36"/>
                    <a:pt x="30" y="36"/>
                    <a:pt x="30" y="36"/>
                  </a:cubicBezTo>
                  <a:cubicBezTo>
                    <a:pt x="36" y="31"/>
                    <a:pt x="36" y="31"/>
                    <a:pt x="36" y="31"/>
                  </a:cubicBezTo>
                  <a:cubicBezTo>
                    <a:pt x="24" y="19"/>
                    <a:pt x="24" y="19"/>
                    <a:pt x="24" y="19"/>
                  </a:cubicBezTo>
                  <a:cubicBezTo>
                    <a:pt x="27" y="16"/>
                    <a:pt x="27" y="16"/>
                    <a:pt x="27" y="16"/>
                  </a:cubicBezTo>
                  <a:cubicBezTo>
                    <a:pt x="11" y="0"/>
                    <a:pt x="11" y="0"/>
                    <a:pt x="11" y="0"/>
                  </a:cubicBezTo>
                  <a:cubicBezTo>
                    <a:pt x="0" y="12"/>
                    <a:pt x="0" y="12"/>
                    <a:pt x="0" y="12"/>
                  </a:cubicBezTo>
                  <a:cubicBezTo>
                    <a:pt x="16" y="27"/>
                    <a:pt x="16" y="27"/>
                    <a:pt x="16" y="27"/>
                  </a:cubicBezTo>
                  <a:lnTo>
                    <a:pt x="18" y="24"/>
                  </a:lnTo>
                  <a:close/>
                  <a:moveTo>
                    <a:pt x="55" y="42"/>
                  </a:moveTo>
                  <a:cubicBezTo>
                    <a:pt x="55" y="42"/>
                    <a:pt x="45" y="45"/>
                    <a:pt x="38" y="57"/>
                  </a:cubicBezTo>
                  <a:cubicBezTo>
                    <a:pt x="38" y="56"/>
                    <a:pt x="56" y="75"/>
                    <a:pt x="56" y="75"/>
                  </a:cubicBezTo>
                  <a:cubicBezTo>
                    <a:pt x="59" y="78"/>
                    <a:pt x="64" y="78"/>
                    <a:pt x="67" y="75"/>
                  </a:cubicBezTo>
                  <a:cubicBezTo>
                    <a:pt x="72" y="70"/>
                    <a:pt x="72" y="70"/>
                    <a:pt x="72" y="70"/>
                  </a:cubicBezTo>
                  <a:cubicBezTo>
                    <a:pt x="75" y="67"/>
                    <a:pt x="75" y="62"/>
                    <a:pt x="72" y="59"/>
                  </a:cubicBezTo>
                  <a:lnTo>
                    <a:pt x="55" y="42"/>
                  </a:lnTo>
                  <a:close/>
                  <a:moveTo>
                    <a:pt x="62" y="71"/>
                  </a:moveTo>
                  <a:cubicBezTo>
                    <a:pt x="62" y="72"/>
                    <a:pt x="60" y="72"/>
                    <a:pt x="60" y="71"/>
                  </a:cubicBezTo>
                  <a:cubicBezTo>
                    <a:pt x="45" y="57"/>
                    <a:pt x="45" y="57"/>
                    <a:pt x="45" y="57"/>
                  </a:cubicBezTo>
                  <a:cubicBezTo>
                    <a:pt x="44" y="56"/>
                    <a:pt x="44" y="55"/>
                    <a:pt x="45" y="54"/>
                  </a:cubicBezTo>
                  <a:cubicBezTo>
                    <a:pt x="46" y="54"/>
                    <a:pt x="47" y="54"/>
                    <a:pt x="48" y="54"/>
                  </a:cubicBezTo>
                  <a:cubicBezTo>
                    <a:pt x="62" y="69"/>
                    <a:pt x="62" y="69"/>
                    <a:pt x="62" y="69"/>
                  </a:cubicBezTo>
                  <a:cubicBezTo>
                    <a:pt x="63" y="69"/>
                    <a:pt x="63" y="71"/>
                    <a:pt x="62" y="71"/>
                  </a:cubicBezTo>
                  <a:close/>
                  <a:moveTo>
                    <a:pt x="69" y="65"/>
                  </a:moveTo>
                  <a:cubicBezTo>
                    <a:pt x="68" y="66"/>
                    <a:pt x="67" y="66"/>
                    <a:pt x="66" y="65"/>
                  </a:cubicBezTo>
                  <a:cubicBezTo>
                    <a:pt x="52" y="51"/>
                    <a:pt x="52" y="51"/>
                    <a:pt x="52" y="51"/>
                  </a:cubicBezTo>
                  <a:cubicBezTo>
                    <a:pt x="51" y="50"/>
                    <a:pt x="51" y="49"/>
                    <a:pt x="52" y="48"/>
                  </a:cubicBezTo>
                  <a:cubicBezTo>
                    <a:pt x="52" y="47"/>
                    <a:pt x="54" y="47"/>
                    <a:pt x="54" y="48"/>
                  </a:cubicBezTo>
                  <a:cubicBezTo>
                    <a:pt x="69" y="62"/>
                    <a:pt x="69" y="62"/>
                    <a:pt x="69" y="62"/>
                  </a:cubicBezTo>
                  <a:cubicBezTo>
                    <a:pt x="69" y="63"/>
                    <a:pt x="69" y="64"/>
                    <a:pt x="69" y="65"/>
                  </a:cubicBezTo>
                  <a:close/>
                </a:path>
              </a:pathLst>
            </a:custGeom>
            <a:solidFill>
              <a:srgbClr val="FFFFFF"/>
            </a:solidFill>
            <a:ln w="9525">
              <a:noFill/>
              <a:round/>
            </a:ln>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grpSp>
      <p:sp>
        <p:nvSpPr>
          <p:cNvPr id="15" name="Text Box 24"/>
          <p:cNvSpPr txBox="1">
            <a:spLocks noChangeArrowheads="1"/>
          </p:cNvSpPr>
          <p:nvPr/>
        </p:nvSpPr>
        <p:spPr bwMode="auto">
          <a:xfrm>
            <a:off x="5715132" y="478113"/>
            <a:ext cx="986167" cy="95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5625" dirty="0">
                <a:solidFill>
                  <a:schemeClr val="accent6">
                    <a:lumMod val="40000"/>
                    <a:lumOff val="60000"/>
                  </a:schemeClr>
                </a:solidFill>
                <a:ea typeface="微软雅黑" panose="020B0503020204020204" pitchFamily="34" charset="-122"/>
                <a:sym typeface="Arial" panose="020B0604020202020204" pitchFamily="34" charset="0"/>
              </a:rPr>
              <a:t>01</a:t>
            </a:r>
          </a:p>
        </p:txBody>
      </p:sp>
      <p:sp>
        <p:nvSpPr>
          <p:cNvPr id="16" name="Text Box 25"/>
          <p:cNvSpPr txBox="1">
            <a:spLocks noChangeArrowheads="1"/>
          </p:cNvSpPr>
          <p:nvPr/>
        </p:nvSpPr>
        <p:spPr bwMode="auto">
          <a:xfrm>
            <a:off x="5602839" y="2628024"/>
            <a:ext cx="986167" cy="95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5625" dirty="0">
                <a:solidFill>
                  <a:schemeClr val="accent6">
                    <a:lumMod val="40000"/>
                    <a:lumOff val="60000"/>
                  </a:schemeClr>
                </a:solidFill>
                <a:ea typeface="微软雅黑" panose="020B0503020204020204" pitchFamily="34" charset="-122"/>
                <a:sym typeface="Arial" panose="020B0604020202020204" pitchFamily="34" charset="0"/>
              </a:rPr>
              <a:t>02</a:t>
            </a:r>
          </a:p>
        </p:txBody>
      </p:sp>
      <p:sp>
        <p:nvSpPr>
          <p:cNvPr id="17" name="Text Box 26"/>
          <p:cNvSpPr txBox="1">
            <a:spLocks noChangeArrowheads="1"/>
          </p:cNvSpPr>
          <p:nvPr/>
        </p:nvSpPr>
        <p:spPr bwMode="auto">
          <a:xfrm>
            <a:off x="5512670" y="4703803"/>
            <a:ext cx="986167" cy="957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5625" dirty="0">
                <a:solidFill>
                  <a:schemeClr val="accent6">
                    <a:lumMod val="40000"/>
                    <a:lumOff val="60000"/>
                  </a:schemeClr>
                </a:solidFill>
                <a:ea typeface="微软雅黑" panose="020B0503020204020204" pitchFamily="34" charset="-122"/>
                <a:sym typeface="Arial" panose="020B0604020202020204" pitchFamily="34" charset="0"/>
              </a:rPr>
              <a:t>03</a:t>
            </a:r>
          </a:p>
        </p:txBody>
      </p:sp>
      <p:sp>
        <p:nvSpPr>
          <p:cNvPr id="18" name="Line 29"/>
          <p:cNvSpPr>
            <a:spLocks noChangeShapeType="1"/>
          </p:cNvSpPr>
          <p:nvPr/>
        </p:nvSpPr>
        <p:spPr bwMode="auto">
          <a:xfrm>
            <a:off x="1409700" y="795078"/>
            <a:ext cx="3214688" cy="0"/>
          </a:xfrm>
          <a:prstGeom prst="line">
            <a:avLst/>
          </a:prstGeom>
          <a:noFill/>
          <a:ln w="635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67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 Box 30"/>
          <p:cNvSpPr txBox="1">
            <a:spLocks noChangeArrowheads="1"/>
          </p:cNvSpPr>
          <p:nvPr/>
        </p:nvSpPr>
        <p:spPr bwMode="auto">
          <a:xfrm>
            <a:off x="1040368" y="1048906"/>
            <a:ext cx="184666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600" b="1" dirty="0">
                <a:ea typeface="微软雅黑" panose="020B0503020204020204" pitchFamily="34" charset="-122"/>
                <a:sym typeface="Arial" panose="020B0604020202020204" pitchFamily="34" charset="0"/>
              </a:rPr>
              <a:t>成就未来</a:t>
            </a:r>
            <a:endParaRPr lang="zh-CN" altLang="zh-CN" sz="3600" b="1" dirty="0">
              <a:ea typeface="微软雅黑" panose="020B0503020204020204" pitchFamily="34" charset="-122"/>
              <a:sym typeface="Arial" panose="020B0604020202020204" pitchFamily="34" charset="0"/>
            </a:endParaRPr>
          </a:p>
        </p:txBody>
      </p:sp>
      <p:sp>
        <p:nvSpPr>
          <p:cNvPr id="21" name="Line 32"/>
          <p:cNvSpPr>
            <a:spLocks noChangeShapeType="1"/>
          </p:cNvSpPr>
          <p:nvPr/>
        </p:nvSpPr>
        <p:spPr bwMode="auto">
          <a:xfrm>
            <a:off x="1409700" y="1909058"/>
            <a:ext cx="3214688" cy="0"/>
          </a:xfrm>
          <a:prstGeom prst="line">
            <a:avLst/>
          </a:prstGeom>
          <a:noFill/>
          <a:ln w="6350">
            <a:solidFill>
              <a:schemeClr val="accent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670">
              <a:latin typeface="Arial" panose="020B0604020202020204" pitchFamily="34" charset="0"/>
              <a:ea typeface="微软雅黑" panose="020B0503020204020204" pitchFamily="34" charset="-122"/>
              <a:sym typeface="Arial" panose="020B0604020202020204" pitchFamily="34" charset="0"/>
            </a:endParaRPr>
          </a:p>
        </p:txBody>
      </p:sp>
      <p:sp>
        <p:nvSpPr>
          <p:cNvPr id="46" name="Rectangle 4"/>
          <p:cNvSpPr>
            <a:spLocks noChangeArrowheads="1"/>
          </p:cNvSpPr>
          <p:nvPr/>
        </p:nvSpPr>
        <p:spPr bwMode="auto">
          <a:xfrm>
            <a:off x="321976" y="1866024"/>
            <a:ext cx="256505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bg1">
                    <a:lumMod val="65000"/>
                  </a:schemeClr>
                </a:solidFill>
                <a:ea typeface="微软雅黑" panose="020B0503020204020204" pitchFamily="34" charset="-122"/>
                <a:sym typeface="Arial" panose="020B0604020202020204" pitchFamily="34" charset="0"/>
              </a:rPr>
              <a:t>项目简介</a:t>
            </a:r>
          </a:p>
        </p:txBody>
      </p:sp>
      <p:pic>
        <p:nvPicPr>
          <p:cNvPr id="32" name="Picture 3" descr="C:\TDDOWNLOAD\penci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1178" y="2052716"/>
            <a:ext cx="506185" cy="506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p:cNvSpPr txBox="1"/>
          <p:nvPr/>
        </p:nvSpPr>
        <p:spPr>
          <a:xfrm>
            <a:off x="445742" y="2525721"/>
            <a:ext cx="4179051" cy="3692525"/>
          </a:xfrm>
          <a:prstGeom prst="rect">
            <a:avLst/>
          </a:prstGeom>
          <a:noFill/>
        </p:spPr>
        <p:txBody>
          <a:bodyPr wrap="square" rtlCol="0">
            <a:spAutoFit/>
          </a:bodyPr>
          <a:lstStyle/>
          <a:p>
            <a:r>
              <a:rPr lang="zh-CN" altLang="en-US" dirty="0"/>
              <a:t>现在，环境正在受到一系列的破坏，水资源方面破坏较为严重。为了保护和改善我们的水环境，我们小组讨论后决定制作基于msp430的生态鱼。这样我们就可以准确的知道河水，湖水的各种指标，进而可以更好地保护和利用我们的水资源，改善水质。让我们更好地生活</a:t>
            </a:r>
          </a:p>
          <a:p>
            <a:r>
              <a:rPr lang="zh-CN" altLang="en-US" dirty="0"/>
              <a:t>	</a:t>
            </a:r>
          </a:p>
          <a:p>
            <a:r>
              <a:rPr lang="zh-CN" altLang="en-US" dirty="0"/>
              <a:t>    这生态鱼还可以放在水库与一些生态保护区，这样就能实时监控我们的饮用水安全与生态区的保护。而且这个项目经济性，技术性，可行性具佳。</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6" presetClass="entr" presetSubtype="0" fill="hold" grpId="0" nodeType="clickEffect">
                                  <p:stCondLst>
                                    <p:cond delay="0"/>
                                  </p:stCondLst>
                                  <p:iterate type="lt">
                                    <p:tmPct val="10000"/>
                                  </p:iterate>
                                  <p:childTnLst>
                                    <p:set>
                                      <p:cBhvr>
                                        <p:cTn id="16" dur="1" fill="hold">
                                          <p:stCondLst>
                                            <p:cond delay="0"/>
                                          </p:stCondLst>
                                        </p:cTn>
                                        <p:tgtEl>
                                          <p:spTgt spid="19"/>
                                        </p:tgtEl>
                                        <p:attrNameLst>
                                          <p:attrName>style.visibility</p:attrName>
                                        </p:attrNameLst>
                                      </p:cBhvr>
                                      <p:to>
                                        <p:strVal val="visible"/>
                                      </p:to>
                                    </p:set>
                                    <p:anim by="(-#ppt_w*2)" calcmode="lin" valueType="num">
                                      <p:cBhvr rctx="PPT">
                                        <p:cTn id="17" dur="500" autoRev="1" fill="hold">
                                          <p:stCondLst>
                                            <p:cond delay="0"/>
                                          </p:stCondLst>
                                        </p:cTn>
                                        <p:tgtEl>
                                          <p:spTgt spid="19"/>
                                        </p:tgtEl>
                                        <p:attrNameLst>
                                          <p:attrName>ppt_w</p:attrName>
                                        </p:attrNameLst>
                                      </p:cBhvr>
                                    </p:anim>
                                    <p:anim by="(#ppt_w*0.50)" calcmode="lin" valueType="num">
                                      <p:cBhvr>
                                        <p:cTn id="18" dur="500" decel="50000" autoRev="1" fill="hold">
                                          <p:stCondLst>
                                            <p:cond delay="0"/>
                                          </p:stCondLst>
                                        </p:cTn>
                                        <p:tgtEl>
                                          <p:spTgt spid="19"/>
                                        </p:tgtEl>
                                        <p:attrNameLst>
                                          <p:attrName>ppt_x</p:attrName>
                                        </p:attrNameLst>
                                      </p:cBhvr>
                                    </p:anim>
                                    <p:anim from="(-#ppt_h/2)" to="(#ppt_y)" calcmode="lin" valueType="num">
                                      <p:cBhvr>
                                        <p:cTn id="19" dur="1000" fill="hold">
                                          <p:stCondLst>
                                            <p:cond delay="0"/>
                                          </p:stCondLst>
                                        </p:cTn>
                                        <p:tgtEl>
                                          <p:spTgt spid="19"/>
                                        </p:tgtEl>
                                        <p:attrNameLst>
                                          <p:attrName>ppt_y</p:attrName>
                                        </p:attrNameLst>
                                      </p:cBhvr>
                                    </p:anim>
                                    <p:animRot by="21600000">
                                      <p:cBhvr>
                                        <p:cTn id="20" dur="1000" fill="hold">
                                          <p:stCondLst>
                                            <p:cond delay="0"/>
                                          </p:stCondLst>
                                        </p:cTn>
                                        <p:tgtEl>
                                          <p:spTgt spid="19"/>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1+#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1+#ppt_w/2"/>
                                          </p:val>
                                        </p:tav>
                                        <p:tav tm="100000">
                                          <p:val>
                                            <p:strVal val="#ppt_x"/>
                                          </p:val>
                                        </p:tav>
                                      </p:tavLst>
                                    </p:anim>
                                    <p:anim calcmode="lin" valueType="num">
                                      <p:cBhvr additive="base">
                                        <p:cTn id="3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1+#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1+#ppt_w/2"/>
                                          </p:val>
                                        </p:tav>
                                        <p:tav tm="100000">
                                          <p:val>
                                            <p:strVal val="#ppt_x"/>
                                          </p:val>
                                        </p:tav>
                                      </p:tavLst>
                                    </p:anim>
                                    <p:anim calcmode="lin" valueType="num">
                                      <p:cBhvr additive="base">
                                        <p:cTn id="4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1+#ppt_w/2"/>
                                          </p:val>
                                        </p:tav>
                                        <p:tav tm="100000">
                                          <p:val>
                                            <p:strVal val="#ppt_x"/>
                                          </p:val>
                                        </p:tav>
                                      </p:tavLst>
                                    </p:anim>
                                    <p:anim calcmode="lin" valueType="num">
                                      <p:cBhvr additive="base">
                                        <p:cTn id="54" dur="500" fill="hold"/>
                                        <p:tgtEl>
                                          <p:spTgt spid="10"/>
                                        </p:tgtEl>
                                        <p:attrNameLst>
                                          <p:attrName>ppt_y</p:attrName>
                                        </p:attrNameLst>
                                      </p:cBhvr>
                                      <p:tavLst>
                                        <p:tav tm="0">
                                          <p:val>
                                            <p:strVal val="#ppt_y"/>
                                          </p:val>
                                        </p:tav>
                                        <p:tav tm="100000">
                                          <p:val>
                                            <p:strVal val="#ppt_y"/>
                                          </p:val>
                                        </p:tav>
                                      </p:tavLst>
                                    </p:anim>
                                  </p:childTnLst>
                                </p:cTn>
                              </p:par>
                              <p:par>
                                <p:cTn id="55" presetID="2" presetClass="entr" presetSubtype="2"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1+#ppt_w/2"/>
                                          </p:val>
                                        </p:tav>
                                        <p:tav tm="100000">
                                          <p:val>
                                            <p:strVal val="#ppt_x"/>
                                          </p:val>
                                        </p:tav>
                                      </p:tavLst>
                                    </p:anim>
                                    <p:anim calcmode="lin" valueType="num">
                                      <p:cBhvr additive="base">
                                        <p:cTn id="58" dur="500" fill="hold"/>
                                        <p:tgtEl>
                                          <p:spTgt spid="11"/>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1+#ppt_w/2"/>
                                          </p:val>
                                        </p:tav>
                                        <p:tav tm="100000">
                                          <p:val>
                                            <p:strVal val="#ppt_x"/>
                                          </p:val>
                                        </p:tav>
                                      </p:tavLst>
                                    </p:anim>
                                    <p:anim calcmode="lin" valueType="num">
                                      <p:cBhvr additive="base">
                                        <p:cTn id="6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fill="hold"/>
                                        <p:tgtEl>
                                          <p:spTgt spid="46"/>
                                        </p:tgtEl>
                                        <p:attrNameLst>
                                          <p:attrName>ppt_x</p:attrName>
                                        </p:attrNameLst>
                                      </p:cBhvr>
                                      <p:tavLst>
                                        <p:tav tm="0">
                                          <p:val>
                                            <p:strVal val="1+#ppt_w/2"/>
                                          </p:val>
                                        </p:tav>
                                        <p:tav tm="100000">
                                          <p:val>
                                            <p:strVal val="#ppt_x"/>
                                          </p:val>
                                        </p:tav>
                                      </p:tavLst>
                                    </p:anim>
                                    <p:anim calcmode="lin" valueType="num">
                                      <p:cBhvr additive="base">
                                        <p:cTn id="6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P spid="15" grpId="0"/>
      <p:bldP spid="16" grpId="0" bldLvl="0" animBg="1"/>
      <p:bldP spid="17" grpId="0" bldLvl="0" animBg="1"/>
      <p:bldP spid="18" grpId="0" animBg="1"/>
      <p:bldP spid="19" grpId="0"/>
      <p:bldP spid="21" grpId="0" animBg="1"/>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49"/>
            <a:ext cx="12857163" cy="7232468"/>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11"/>
          <p:cNvSpPr/>
          <p:nvPr/>
        </p:nvSpPr>
        <p:spPr bwMode="auto">
          <a:xfrm>
            <a:off x="6960121" y="449"/>
            <a:ext cx="5881809" cy="7232466"/>
          </a:xfrm>
          <a:custGeom>
            <a:avLst/>
            <a:gdLst>
              <a:gd name="T0" fmla="*/ 1998 w 4661"/>
              <a:gd name="T1" fmla="*/ 0 h 5613"/>
              <a:gd name="T2" fmla="*/ 4661 w 4661"/>
              <a:gd name="T3" fmla="*/ 0 h 5613"/>
              <a:gd name="T4" fmla="*/ 2660 w 4661"/>
              <a:gd name="T5" fmla="*/ 5613 h 5613"/>
              <a:gd name="T6" fmla="*/ 0 w 4661"/>
              <a:gd name="T7" fmla="*/ 5613 h 5613"/>
              <a:gd name="T8" fmla="*/ 1998 w 4661"/>
              <a:gd name="T9" fmla="*/ 0 h 5613"/>
            </a:gdLst>
            <a:ahLst/>
            <a:cxnLst>
              <a:cxn ang="0">
                <a:pos x="T0" y="T1"/>
              </a:cxn>
              <a:cxn ang="0">
                <a:pos x="T2" y="T3"/>
              </a:cxn>
              <a:cxn ang="0">
                <a:pos x="T4" y="T5"/>
              </a:cxn>
              <a:cxn ang="0">
                <a:pos x="T6" y="T7"/>
              </a:cxn>
              <a:cxn ang="0">
                <a:pos x="T8" y="T9"/>
              </a:cxn>
            </a:cxnLst>
            <a:rect l="0" t="0" r="r" b="b"/>
            <a:pathLst>
              <a:path w="4661" h="5613">
                <a:moveTo>
                  <a:pt x="1998" y="0"/>
                </a:moveTo>
                <a:lnTo>
                  <a:pt x="4661" y="0"/>
                </a:lnTo>
                <a:lnTo>
                  <a:pt x="2660" y="5613"/>
                </a:lnTo>
                <a:lnTo>
                  <a:pt x="0" y="5613"/>
                </a:lnTo>
                <a:lnTo>
                  <a:pt x="1998" y="0"/>
                </a:lnTo>
                <a:close/>
              </a:path>
            </a:pathLst>
          </a:custGeom>
          <a:solidFill>
            <a:schemeClr val="accent1">
              <a:alpha val="60000"/>
            </a:schemeClr>
          </a:solidFill>
          <a:ln>
            <a:noFill/>
          </a:ln>
          <a:effectLst/>
        </p:spPr>
        <p:txBody>
          <a:bodyPr vert="horz" wrap="square" lIns="45311" tIns="22656" rIns="45311" bIns="22656" numCol="1" anchor="t" anchorCtr="0" compatLnSpc="1"/>
          <a:lstStyle/>
          <a:p>
            <a:endParaRPr lang="zh-CN" altLang="en-US">
              <a:ea typeface="微软雅黑" panose="020B0503020204020204" pitchFamily="34" charset="-122"/>
            </a:endParaRPr>
          </a:p>
        </p:txBody>
      </p:sp>
      <p:sp>
        <p:nvSpPr>
          <p:cNvPr id="5" name="TextBox 4"/>
          <p:cNvSpPr txBox="1"/>
          <p:nvPr/>
        </p:nvSpPr>
        <p:spPr>
          <a:xfrm>
            <a:off x="8333305" y="3934032"/>
            <a:ext cx="1213866" cy="2230840"/>
          </a:xfrm>
          <a:prstGeom prst="rect">
            <a:avLst/>
          </a:prstGeom>
          <a:noFill/>
        </p:spPr>
        <p:txBody>
          <a:bodyPr wrap="none" lIns="45311" tIns="22656" rIns="45311" bIns="22656" rtlCol="0">
            <a:spAutoFit/>
          </a:bodyPr>
          <a:lstStyle/>
          <a:p>
            <a:r>
              <a:rPr lang="en-US" altLang="zh-CN" sz="14200" spc="-149" dirty="0">
                <a:solidFill>
                  <a:schemeClr val="bg1"/>
                </a:solidFill>
                <a:latin typeface="Agency FB" panose="020B0503020202020204" pitchFamily="34" charset="0"/>
                <a:ea typeface="微软雅黑" panose="020B0503020204020204" pitchFamily="34" charset="-122"/>
                <a:cs typeface="Raavi" pitchFamily="34" charset="0"/>
              </a:rPr>
              <a:t>01</a:t>
            </a:r>
            <a:endParaRPr lang="zh-CN" altLang="en-US" sz="14200" spc="-149" dirty="0">
              <a:solidFill>
                <a:schemeClr val="bg1"/>
              </a:solidFill>
              <a:latin typeface="Agency FB" panose="020B0503020202020204" pitchFamily="34" charset="0"/>
              <a:ea typeface="微软雅黑" panose="020B0503020204020204" pitchFamily="34" charset="-122"/>
              <a:cs typeface="Raavi" pitchFamily="34" charset="0"/>
            </a:endParaRPr>
          </a:p>
        </p:txBody>
      </p:sp>
      <p:sp>
        <p:nvSpPr>
          <p:cNvPr id="7" name="TextBox 6"/>
          <p:cNvSpPr txBox="1"/>
          <p:nvPr/>
        </p:nvSpPr>
        <p:spPr>
          <a:xfrm>
            <a:off x="7915275" y="1854493"/>
            <a:ext cx="4494829" cy="784418"/>
          </a:xfrm>
          <a:prstGeom prst="rect">
            <a:avLst/>
          </a:prstGeom>
          <a:noFill/>
        </p:spPr>
        <p:txBody>
          <a:bodyPr wrap="square" lIns="45311" tIns="22656" rIns="45311" bIns="22656" rtlCol="0">
            <a:spAutoFit/>
          </a:bodyPr>
          <a:lstStyle/>
          <a:p>
            <a:r>
              <a:rPr lang="zh-CN" altLang="en-US" sz="4800" dirty="0">
                <a:solidFill>
                  <a:schemeClr val="accent4">
                    <a:lumMod val="60000"/>
                    <a:lumOff val="40000"/>
                  </a:schemeClr>
                </a:solidFill>
                <a:ea typeface="微软雅黑" panose="020B0503020204020204" pitchFamily="34" charset="-122"/>
                <a:sym typeface="Arial" panose="020B0604020202020204" pitchFamily="34" charset="0"/>
              </a:rPr>
              <a:t>项目设计思路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 calcmode="lin" valueType="num">
                                      <p:cBhvr>
                                        <p:cTn id="9" dur="75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anim calcmode="lin" valueType="num">
                                      <p:cBhvr>
                                        <p:cTn id="15" dur="750" fill="hold"/>
                                        <p:tgtEl>
                                          <p:spTgt spid="4"/>
                                        </p:tgtEl>
                                        <p:attrNameLst>
                                          <p:attrName>ppt_x</p:attrName>
                                        </p:attrNameLst>
                                      </p:cBhvr>
                                      <p:tavLst>
                                        <p:tav tm="0">
                                          <p:val>
                                            <p:strVal val="#ppt_x"/>
                                          </p:val>
                                        </p:tav>
                                        <p:tav tm="100000">
                                          <p:val>
                                            <p:strVal val="#ppt_x"/>
                                          </p:val>
                                        </p:tav>
                                      </p:tavLst>
                                    </p:anim>
                                    <p:anim calcmode="lin" valueType="num">
                                      <p:cBhvr>
                                        <p:cTn id="16" dur="75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500"/>
                            </p:stCondLst>
                            <p:childTnLst>
                              <p:par>
                                <p:cTn id="22" presetID="14" presetClass="entr" presetSubtype="1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6220" y="475863"/>
            <a:ext cx="3526972" cy="4801314"/>
          </a:xfrm>
          <a:prstGeom prst="rect">
            <a:avLst/>
          </a:prstGeom>
          <a:noFill/>
        </p:spPr>
        <p:txBody>
          <a:bodyPr wrap="square" rtlCol="0">
            <a:spAutoFit/>
          </a:bodyPr>
          <a:lstStyle/>
          <a:p>
            <a:r>
              <a:rPr lang="zh-CN" altLang="zh-CN" dirty="0"/>
              <a:t>单片机技术是一种应用非常广泛的实用性应用技术，主流机型有：</a:t>
            </a:r>
            <a:r>
              <a:rPr lang="en-US" altLang="zh-CN" dirty="0"/>
              <a:t> 51</a:t>
            </a:r>
            <a:r>
              <a:rPr lang="zh-CN" altLang="zh-CN" dirty="0"/>
              <a:t>、</a:t>
            </a:r>
            <a:r>
              <a:rPr lang="en-US" altLang="zh-CN" dirty="0"/>
              <a:t>PIC</a:t>
            </a:r>
            <a:r>
              <a:rPr lang="zh-CN" altLang="zh-CN" dirty="0"/>
              <a:t>、</a:t>
            </a:r>
            <a:r>
              <a:rPr lang="en-US" altLang="zh-CN" dirty="0"/>
              <a:t>MSP430</a:t>
            </a:r>
            <a:r>
              <a:rPr lang="zh-CN" altLang="zh-CN" dirty="0"/>
              <a:t>、</a:t>
            </a:r>
            <a:r>
              <a:rPr lang="en-US" altLang="zh-CN" dirty="0"/>
              <a:t>ST</a:t>
            </a:r>
            <a:r>
              <a:rPr lang="zh-CN" altLang="zh-CN" dirty="0"/>
              <a:t>、</a:t>
            </a:r>
            <a:r>
              <a:rPr lang="en-US" altLang="zh-CN" dirty="0"/>
              <a:t>AVR</a:t>
            </a:r>
            <a:r>
              <a:rPr lang="zh-CN" altLang="zh-CN" dirty="0"/>
              <a:t>等几十种，各机型各有其优势和适用场合。选择其中一种作为入门机型，通过理论学习和大量实践，掌握单片机技术的一般学习方法和应用技巧，为从事项目开发和掌握其它机型的应用打下扎实基础。</a:t>
            </a:r>
          </a:p>
          <a:p>
            <a:r>
              <a:rPr lang="zh-CN" altLang="zh-CN" dirty="0"/>
              <a:t>在学习和掌握单片机基本理论的基础上，通过项目案例式设计，进一步提高学生对理论知识的掌握和巩固，强化学生动手能力，积累项目开发经验，培养工程设计理念，提高创新精神。</a:t>
            </a:r>
          </a:p>
          <a:p>
            <a:endParaRPr lang="zh-CN" altLang="en-US" dirty="0"/>
          </a:p>
        </p:txBody>
      </p:sp>
      <p:pic>
        <p:nvPicPr>
          <p:cNvPr id="5" name="图片 4"/>
          <p:cNvPicPr/>
          <p:nvPr/>
        </p:nvPicPr>
        <p:blipFill>
          <a:blip r:embed="rId2"/>
          <a:stretch>
            <a:fillRect/>
          </a:stretch>
        </p:blipFill>
        <p:spPr>
          <a:xfrm>
            <a:off x="229801" y="3494914"/>
            <a:ext cx="3365195" cy="2486786"/>
          </a:xfrm>
          <a:prstGeom prst="rect">
            <a:avLst/>
          </a:prstGeom>
        </p:spPr>
      </p:pic>
      <p:sp>
        <p:nvSpPr>
          <p:cNvPr id="7" name="TextBox 6"/>
          <p:cNvSpPr txBox="1"/>
          <p:nvPr/>
        </p:nvSpPr>
        <p:spPr>
          <a:xfrm>
            <a:off x="7934324" y="1371806"/>
            <a:ext cx="3286125" cy="4524315"/>
          </a:xfrm>
          <a:prstGeom prst="rect">
            <a:avLst/>
          </a:prstGeom>
          <a:noFill/>
        </p:spPr>
        <p:txBody>
          <a:bodyPr wrap="square" rtlCol="0">
            <a:spAutoFit/>
          </a:bodyPr>
          <a:lstStyle/>
          <a:p>
            <a:r>
              <a:rPr lang="zh-CN" altLang="zh-CN" dirty="0"/>
              <a:t>基于单片机</a:t>
            </a:r>
            <a:r>
              <a:rPr lang="en-US" altLang="zh-CN" dirty="0"/>
              <a:t>MSP430G2553</a:t>
            </a:r>
            <a:r>
              <a:rPr lang="zh-CN" altLang="zh-CN" dirty="0"/>
              <a:t>循迹避撞小车</a:t>
            </a:r>
          </a:p>
          <a:p>
            <a:r>
              <a:rPr lang="zh-CN" altLang="zh-CN" dirty="0"/>
              <a:t>基于单片机</a:t>
            </a:r>
            <a:r>
              <a:rPr lang="en-US" altLang="zh-CN" dirty="0"/>
              <a:t>MSP430G2553</a:t>
            </a:r>
            <a:r>
              <a:rPr lang="zh-CN" altLang="zh-CN" dirty="0"/>
              <a:t>智能电波钟设计</a:t>
            </a:r>
          </a:p>
          <a:p>
            <a:r>
              <a:rPr lang="zh-CN" altLang="zh-CN" dirty="0"/>
              <a:t>基于单片机</a:t>
            </a:r>
            <a:r>
              <a:rPr lang="en-US" altLang="zh-CN" dirty="0"/>
              <a:t>MSP430G2553</a:t>
            </a:r>
            <a:r>
              <a:rPr lang="zh-CN" altLang="zh-CN" dirty="0"/>
              <a:t>室内空气质量监测系统设计</a:t>
            </a:r>
          </a:p>
          <a:p>
            <a:r>
              <a:rPr lang="zh-CN" altLang="zh-CN" dirty="0"/>
              <a:t>基于单片机</a:t>
            </a:r>
            <a:r>
              <a:rPr lang="en-US" altLang="zh-CN" dirty="0"/>
              <a:t>MSP430G2553</a:t>
            </a:r>
            <a:r>
              <a:rPr lang="zh-CN" altLang="zh-CN" dirty="0"/>
              <a:t>电阻测量系统设计</a:t>
            </a:r>
          </a:p>
          <a:p>
            <a:r>
              <a:rPr lang="zh-CN" altLang="zh-CN" dirty="0"/>
              <a:t>基于单片机</a:t>
            </a:r>
            <a:r>
              <a:rPr lang="en-US" altLang="zh-CN" dirty="0"/>
              <a:t>MSP430G2553</a:t>
            </a:r>
            <a:r>
              <a:rPr lang="zh-CN" altLang="zh-CN" dirty="0"/>
              <a:t>交通灯控制系统设计</a:t>
            </a:r>
          </a:p>
          <a:p>
            <a:r>
              <a:rPr lang="zh-CN" altLang="zh-CN" dirty="0"/>
              <a:t>基于单片机</a:t>
            </a:r>
            <a:r>
              <a:rPr lang="en-US" altLang="zh-CN" dirty="0"/>
              <a:t>MSP430G2553</a:t>
            </a:r>
            <a:r>
              <a:rPr lang="zh-CN" altLang="zh-CN" dirty="0"/>
              <a:t>温度测量系统设计</a:t>
            </a:r>
          </a:p>
          <a:p>
            <a:r>
              <a:rPr lang="zh-CN" altLang="zh-CN" dirty="0"/>
              <a:t>基于单片机</a:t>
            </a:r>
            <a:r>
              <a:rPr lang="en-US" altLang="zh-CN" dirty="0"/>
              <a:t>MSP430G2553</a:t>
            </a:r>
            <a:r>
              <a:rPr lang="zh-CN" altLang="zh-CN" dirty="0"/>
              <a:t>脉冲信号参数测试仪</a:t>
            </a:r>
          </a:p>
          <a:p>
            <a:r>
              <a:rPr lang="zh-CN" altLang="zh-CN" dirty="0"/>
              <a:t>基于单片机</a:t>
            </a:r>
            <a:r>
              <a:rPr lang="en-US" altLang="zh-CN" dirty="0"/>
              <a:t>MSP430G2553</a:t>
            </a:r>
            <a:r>
              <a:rPr lang="zh-CN" altLang="zh-CN" dirty="0"/>
              <a:t>便携式脉搏测试仪的设计</a:t>
            </a:r>
          </a:p>
        </p:txBody>
      </p:sp>
      <p:sp>
        <p:nvSpPr>
          <p:cNvPr id="8" name="TextBox 7"/>
          <p:cNvSpPr txBox="1"/>
          <p:nvPr/>
        </p:nvSpPr>
        <p:spPr>
          <a:xfrm>
            <a:off x="8124242" y="523097"/>
            <a:ext cx="1600783" cy="369332"/>
          </a:xfrm>
          <a:prstGeom prst="rect">
            <a:avLst/>
          </a:prstGeom>
          <a:noFill/>
        </p:spPr>
        <p:txBody>
          <a:bodyPr wrap="square" rtlCol="0">
            <a:spAutoFit/>
          </a:bodyPr>
          <a:lstStyle/>
          <a:p>
            <a:r>
              <a:rPr lang="zh-CN" altLang="en-US" dirty="0"/>
              <a:t>例子</a:t>
            </a:r>
          </a:p>
        </p:txBody>
      </p:sp>
      <p:pic>
        <p:nvPicPr>
          <p:cNvPr id="10" name="图片 9"/>
          <p:cNvPicPr/>
          <p:nvPr/>
        </p:nvPicPr>
        <p:blipFill>
          <a:blip r:embed="rId3"/>
          <a:stretch>
            <a:fillRect/>
          </a:stretch>
        </p:blipFill>
        <p:spPr>
          <a:xfrm>
            <a:off x="3904308" y="475861"/>
            <a:ext cx="7288505" cy="3019053"/>
          </a:xfrm>
          <a:prstGeom prst="rect">
            <a:avLst/>
          </a:prstGeom>
        </p:spPr>
      </p:pic>
      <p:pic>
        <p:nvPicPr>
          <p:cNvPr id="205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978" y="243338"/>
            <a:ext cx="1408083" cy="9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29801" y="1172188"/>
            <a:ext cx="2768006" cy="1754326"/>
          </a:xfrm>
          <a:prstGeom prst="rect">
            <a:avLst/>
          </a:prstGeom>
          <a:noFill/>
          <a:scene3d>
            <a:camera prst="isometricOffAxis1Right"/>
            <a:lightRig rig="threePt" dir="t"/>
          </a:scene3d>
        </p:spPr>
        <p:txBody>
          <a:bodyPr wrap="square" lIns="91440" tIns="45720" rIns="91440" bIns="45720">
            <a:spAutoFit/>
          </a:bodyPr>
          <a:lstStyle/>
          <a:p>
            <a:pPr algn="ctr"/>
            <a:r>
              <a:rPr lang="zh-CN" altLang="en-US" sz="5400" b="1" cap="none" spc="0"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单片机简介</a:t>
            </a:r>
          </a:p>
        </p:txBody>
      </p:sp>
      <p:cxnSp>
        <p:nvCxnSpPr>
          <p:cNvPr id="14" name="直接连接符 13"/>
          <p:cNvCxnSpPr/>
          <p:nvPr/>
        </p:nvCxnSpPr>
        <p:spPr>
          <a:xfrm flipH="1" flipV="1">
            <a:off x="4715682" y="5977399"/>
            <a:ext cx="1122335" cy="4301"/>
          </a:xfrm>
          <a:prstGeom prst="line">
            <a:avLst/>
          </a:prstGeom>
          <a:ln w="25400">
            <a:solidFill>
              <a:srgbClr val="8A0000">
                <a:alpha val="30000"/>
              </a:srgb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9038" y="3494912"/>
            <a:ext cx="7343775" cy="3328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8" presetClass="emph" presetSubtype="0" repeatCount="3000" fill="hold" nodeType="withEffect">
                                  <p:stCondLst>
                                    <p:cond delay="0"/>
                                  </p:stCondLst>
                                  <p:childTnLst>
                                    <p:animRot by="21600000">
                                      <p:cBhvr>
                                        <p:cTn id="10" dur="2000" fill="hold"/>
                                        <p:tgtEl>
                                          <p:spTgt spid="14"/>
                                        </p:tgtEl>
                                        <p:attrNameLst>
                                          <p:attrName>r</p:attrName>
                                        </p:attrNameLst>
                                      </p:cBhvr>
                                    </p:animRot>
                                  </p:childTnLst>
                                </p:cTn>
                              </p:par>
                            </p:childTnLst>
                          </p:cTn>
                        </p:par>
                        <p:par>
                          <p:cTn id="11" fill="hold">
                            <p:stCondLst>
                              <p:cond delay="500"/>
                            </p:stCondLst>
                            <p:childTnLst>
                              <p:par>
                                <p:cTn id="12" presetID="2" presetClass="exit" presetSubtype="8" fill="hold" nodeType="afterEffect">
                                  <p:stCondLst>
                                    <p:cond delay="0"/>
                                  </p:stCondLst>
                                  <p:childTnLst>
                                    <p:anim calcmode="lin" valueType="num">
                                      <p:cBhvr additive="base">
                                        <p:cTn id="13" dur="500"/>
                                        <p:tgtEl>
                                          <p:spTgt spid="14"/>
                                        </p:tgtEl>
                                        <p:attrNameLst>
                                          <p:attrName>ppt_x</p:attrName>
                                        </p:attrNameLst>
                                      </p:cBhvr>
                                      <p:tavLst>
                                        <p:tav tm="0">
                                          <p:val>
                                            <p:strVal val="ppt_x"/>
                                          </p:val>
                                        </p:tav>
                                        <p:tav tm="100000">
                                          <p:val>
                                            <p:strVal val="0-ppt_w/2"/>
                                          </p:val>
                                        </p:tav>
                                      </p:tavLst>
                                    </p:anim>
                                    <p:anim calcmode="lin" valueType="num">
                                      <p:cBhvr additive="base">
                                        <p:cTn id="14" dur="500"/>
                                        <p:tgtEl>
                                          <p:spTgt spid="14"/>
                                        </p:tgtEl>
                                        <p:attrNameLst>
                                          <p:attrName>ppt_y</p:attrName>
                                        </p:attrNameLst>
                                      </p:cBhvr>
                                      <p:tavLst>
                                        <p:tav tm="0">
                                          <p:val>
                                            <p:strVal val="ppt_y"/>
                                          </p:val>
                                        </p:tav>
                                        <p:tav tm="100000">
                                          <p:val>
                                            <p:strVal val="ppt_y"/>
                                          </p:val>
                                        </p:tav>
                                      </p:tavLst>
                                    </p:anim>
                                    <p:set>
                                      <p:cBhvr>
                                        <p:cTn id="15" dur="1" fill="hold">
                                          <p:stCondLst>
                                            <p:cond delay="499"/>
                                          </p:stCondLst>
                                        </p:cTn>
                                        <p:tgtEl>
                                          <p:spTgt spid="1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down)">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randombar(horizontal)">
                                      <p:cBhvr>
                                        <p:cTn id="25"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882900" y="1235075"/>
            <a:ext cx="7084695" cy="479044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459" y="332591"/>
            <a:ext cx="2150829" cy="1299564"/>
          </a:xfrm>
          <a:prstGeom prst="rect">
            <a:avLst/>
          </a:prstGeom>
        </p:spPr>
      </p:pic>
      <p:sp>
        <p:nvSpPr>
          <p:cNvPr id="3" name="文本框 2"/>
          <p:cNvSpPr txBox="1"/>
          <p:nvPr/>
        </p:nvSpPr>
        <p:spPr>
          <a:xfrm>
            <a:off x="1084580" y="782955"/>
            <a:ext cx="1162050" cy="368300"/>
          </a:xfrm>
          <a:prstGeom prst="rect">
            <a:avLst/>
          </a:prstGeom>
          <a:noFill/>
        </p:spPr>
        <p:txBody>
          <a:bodyPr wrap="square" rtlCol="0">
            <a:spAutoFit/>
          </a:bodyPr>
          <a:lstStyle/>
          <a:p>
            <a:r>
              <a:rPr lang="zh-CN" altLang="en-US"/>
              <a:t>系统框图</a:t>
            </a:r>
          </a:p>
        </p:txBody>
      </p:sp>
      <p:pic>
        <p:nvPicPr>
          <p:cNvPr id="4" name="图片 3"/>
          <p:cNvPicPr>
            <a:picLocks noChangeAspect="1"/>
          </p:cNvPicPr>
          <p:nvPr/>
        </p:nvPicPr>
        <p:blipFill>
          <a:blip r:embed="rId4"/>
          <a:stretch>
            <a:fillRect/>
          </a:stretch>
        </p:blipFill>
        <p:spPr>
          <a:xfrm>
            <a:off x="158115" y="4786630"/>
            <a:ext cx="1748155" cy="1960245"/>
          </a:xfrm>
          <a:prstGeom prst="rect">
            <a:avLst/>
          </a:prstGeom>
        </p:spPr>
      </p:pic>
      <p:pic>
        <p:nvPicPr>
          <p:cNvPr id="5" name="图片 4"/>
          <p:cNvPicPr>
            <a:picLocks noChangeAspect="1"/>
          </p:cNvPicPr>
          <p:nvPr/>
        </p:nvPicPr>
        <p:blipFill>
          <a:blip r:embed="rId4"/>
          <a:stretch>
            <a:fillRect/>
          </a:stretch>
        </p:blipFill>
        <p:spPr>
          <a:xfrm>
            <a:off x="10250805" y="332740"/>
            <a:ext cx="1673860" cy="18770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A47B30-57A4-4416-99EC-196C9E27D1D5}"/>
              </a:ext>
            </a:extLst>
          </p:cNvPr>
          <p:cNvSpPr/>
          <p:nvPr/>
        </p:nvSpPr>
        <p:spPr>
          <a:xfrm>
            <a:off x="5618375" y="832422"/>
            <a:ext cx="1486293" cy="31391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MSP430F5529</a:t>
            </a:r>
            <a:endParaRPr lang="zh-CN" altLang="en-US" dirty="0">
              <a:solidFill>
                <a:srgbClr val="FF0000"/>
              </a:solidFill>
            </a:endParaRPr>
          </a:p>
        </p:txBody>
      </p:sp>
      <p:sp>
        <p:nvSpPr>
          <p:cNvPr id="3" name="矩形 2">
            <a:extLst>
              <a:ext uri="{FF2B5EF4-FFF2-40B4-BE49-F238E27FC236}">
                <a16:creationId xmlns:a16="http://schemas.microsoft.com/office/drawing/2014/main" id="{158825D3-B7E7-4B66-97DC-4A2ECFECF672}"/>
              </a:ext>
            </a:extLst>
          </p:cNvPr>
          <p:cNvSpPr/>
          <p:nvPr/>
        </p:nvSpPr>
        <p:spPr>
          <a:xfrm>
            <a:off x="3439211" y="2351304"/>
            <a:ext cx="1326037" cy="5561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ADS</a:t>
            </a:r>
            <a:endParaRPr lang="zh-CN" altLang="en-US" dirty="0">
              <a:solidFill>
                <a:srgbClr val="FF0000"/>
              </a:solidFill>
            </a:endParaRPr>
          </a:p>
        </p:txBody>
      </p:sp>
      <p:sp>
        <p:nvSpPr>
          <p:cNvPr id="5" name="矩形 4">
            <a:extLst>
              <a:ext uri="{FF2B5EF4-FFF2-40B4-BE49-F238E27FC236}">
                <a16:creationId xmlns:a16="http://schemas.microsoft.com/office/drawing/2014/main" id="{23DE42A9-4D80-45E0-8EC7-CCC5A293988A}"/>
              </a:ext>
            </a:extLst>
          </p:cNvPr>
          <p:cNvSpPr/>
          <p:nvPr/>
        </p:nvSpPr>
        <p:spPr>
          <a:xfrm>
            <a:off x="7797539" y="2351303"/>
            <a:ext cx="1326037" cy="5561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UART</a:t>
            </a:r>
            <a:endParaRPr lang="zh-CN" altLang="en-US" dirty="0">
              <a:solidFill>
                <a:srgbClr val="FF0000"/>
              </a:solidFill>
            </a:endParaRPr>
          </a:p>
        </p:txBody>
      </p:sp>
      <p:sp>
        <p:nvSpPr>
          <p:cNvPr id="6" name="矩形 5">
            <a:extLst>
              <a:ext uri="{FF2B5EF4-FFF2-40B4-BE49-F238E27FC236}">
                <a16:creationId xmlns:a16="http://schemas.microsoft.com/office/drawing/2014/main" id="{4CCFDDAD-8772-4B6C-AB2A-2740AD11E520}"/>
              </a:ext>
            </a:extLst>
          </p:cNvPr>
          <p:cNvSpPr/>
          <p:nvPr/>
        </p:nvSpPr>
        <p:spPr>
          <a:xfrm>
            <a:off x="10098995" y="2111756"/>
            <a:ext cx="672702" cy="220572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PH</a:t>
            </a:r>
            <a:r>
              <a:rPr lang="zh-CN" altLang="en-US" dirty="0">
                <a:solidFill>
                  <a:srgbClr val="FF0000"/>
                </a:solidFill>
              </a:rPr>
              <a:t>电极及温度检测</a:t>
            </a:r>
          </a:p>
        </p:txBody>
      </p:sp>
      <p:sp>
        <p:nvSpPr>
          <p:cNvPr id="8" name="矩形 7">
            <a:extLst>
              <a:ext uri="{FF2B5EF4-FFF2-40B4-BE49-F238E27FC236}">
                <a16:creationId xmlns:a16="http://schemas.microsoft.com/office/drawing/2014/main" id="{FA142F8B-6041-4111-89BA-462E8715188A}"/>
              </a:ext>
            </a:extLst>
          </p:cNvPr>
          <p:cNvSpPr/>
          <p:nvPr/>
        </p:nvSpPr>
        <p:spPr>
          <a:xfrm>
            <a:off x="1420303" y="2351302"/>
            <a:ext cx="1326037" cy="55618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浊度检测模块</a:t>
            </a:r>
          </a:p>
        </p:txBody>
      </p:sp>
      <p:sp>
        <p:nvSpPr>
          <p:cNvPr id="9" name="矩形 8">
            <a:extLst>
              <a:ext uri="{FF2B5EF4-FFF2-40B4-BE49-F238E27FC236}">
                <a16:creationId xmlns:a16="http://schemas.microsoft.com/office/drawing/2014/main" id="{7A31E101-C6B9-4533-A60D-3AF2A07F62F2}"/>
              </a:ext>
            </a:extLst>
          </p:cNvPr>
          <p:cNvSpPr/>
          <p:nvPr/>
        </p:nvSpPr>
        <p:spPr>
          <a:xfrm>
            <a:off x="4989919" y="4653013"/>
            <a:ext cx="3041718" cy="101249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LCD12864</a:t>
            </a:r>
            <a:endParaRPr lang="zh-CN" altLang="en-US" dirty="0">
              <a:solidFill>
                <a:srgbClr val="FF0000"/>
              </a:solidFill>
            </a:endParaRPr>
          </a:p>
        </p:txBody>
      </p:sp>
    </p:spTree>
    <p:extLst>
      <p:ext uri="{BB962C8B-B14F-4D97-AF65-F5344CB8AC3E}">
        <p14:creationId xmlns:p14="http://schemas.microsoft.com/office/powerpoint/2010/main" val="181299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449"/>
            <a:ext cx="12857163" cy="7232468"/>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11"/>
          <p:cNvSpPr/>
          <p:nvPr/>
        </p:nvSpPr>
        <p:spPr bwMode="auto">
          <a:xfrm>
            <a:off x="6975361" y="-71306"/>
            <a:ext cx="5881809" cy="7232466"/>
          </a:xfrm>
          <a:custGeom>
            <a:avLst/>
            <a:gdLst>
              <a:gd name="T0" fmla="*/ 1998 w 4661"/>
              <a:gd name="T1" fmla="*/ 0 h 5613"/>
              <a:gd name="T2" fmla="*/ 4661 w 4661"/>
              <a:gd name="T3" fmla="*/ 0 h 5613"/>
              <a:gd name="T4" fmla="*/ 2660 w 4661"/>
              <a:gd name="T5" fmla="*/ 5613 h 5613"/>
              <a:gd name="T6" fmla="*/ 0 w 4661"/>
              <a:gd name="T7" fmla="*/ 5613 h 5613"/>
              <a:gd name="T8" fmla="*/ 1998 w 4661"/>
              <a:gd name="T9" fmla="*/ 0 h 5613"/>
            </a:gdLst>
            <a:ahLst/>
            <a:cxnLst>
              <a:cxn ang="0">
                <a:pos x="T0" y="T1"/>
              </a:cxn>
              <a:cxn ang="0">
                <a:pos x="T2" y="T3"/>
              </a:cxn>
              <a:cxn ang="0">
                <a:pos x="T4" y="T5"/>
              </a:cxn>
              <a:cxn ang="0">
                <a:pos x="T6" y="T7"/>
              </a:cxn>
              <a:cxn ang="0">
                <a:pos x="T8" y="T9"/>
              </a:cxn>
            </a:cxnLst>
            <a:rect l="0" t="0" r="r" b="b"/>
            <a:pathLst>
              <a:path w="4661" h="5613">
                <a:moveTo>
                  <a:pt x="1998" y="0"/>
                </a:moveTo>
                <a:lnTo>
                  <a:pt x="4661" y="0"/>
                </a:lnTo>
                <a:lnTo>
                  <a:pt x="2660" y="5613"/>
                </a:lnTo>
                <a:lnTo>
                  <a:pt x="0" y="5613"/>
                </a:lnTo>
                <a:lnTo>
                  <a:pt x="1998" y="0"/>
                </a:lnTo>
                <a:close/>
              </a:path>
            </a:pathLst>
          </a:custGeom>
          <a:solidFill>
            <a:schemeClr val="accent1">
              <a:alpha val="60000"/>
            </a:schemeClr>
          </a:solidFill>
          <a:ln>
            <a:noFill/>
          </a:ln>
          <a:effectLst/>
        </p:spPr>
        <p:txBody>
          <a:bodyPr vert="horz" wrap="square" lIns="45311" tIns="22656" rIns="45311" bIns="22656" numCol="1" anchor="t" anchorCtr="0" compatLnSpc="1"/>
          <a:lstStyle/>
          <a:p>
            <a:endParaRPr lang="zh-CN" altLang="en-US">
              <a:ea typeface="微软雅黑" panose="020B0503020204020204" pitchFamily="34" charset="-122"/>
            </a:endParaRPr>
          </a:p>
        </p:txBody>
      </p:sp>
      <p:sp>
        <p:nvSpPr>
          <p:cNvPr id="5" name="TextBox 4"/>
          <p:cNvSpPr txBox="1"/>
          <p:nvPr/>
        </p:nvSpPr>
        <p:spPr>
          <a:xfrm>
            <a:off x="8333305" y="3934032"/>
            <a:ext cx="1553702" cy="2230840"/>
          </a:xfrm>
          <a:prstGeom prst="rect">
            <a:avLst/>
          </a:prstGeom>
          <a:noFill/>
        </p:spPr>
        <p:txBody>
          <a:bodyPr wrap="none" lIns="45311" tIns="22656" rIns="45311" bIns="22656" rtlCol="0">
            <a:spAutoFit/>
          </a:bodyPr>
          <a:lstStyle/>
          <a:p>
            <a:r>
              <a:rPr lang="en-US" altLang="zh-CN" sz="14200" spc="-149" dirty="0">
                <a:solidFill>
                  <a:schemeClr val="bg1"/>
                </a:solidFill>
                <a:latin typeface="Agency FB" panose="020B0503020202020204" pitchFamily="34" charset="0"/>
                <a:ea typeface="微软雅黑" panose="020B0503020204020204" pitchFamily="34" charset="-122"/>
                <a:cs typeface="Raavi" pitchFamily="34" charset="0"/>
              </a:rPr>
              <a:t>02</a:t>
            </a:r>
            <a:endParaRPr lang="zh-CN" altLang="en-US" sz="14200" spc="-149" dirty="0">
              <a:solidFill>
                <a:schemeClr val="bg1"/>
              </a:solidFill>
              <a:latin typeface="Agency FB" panose="020B0503020202020204" pitchFamily="34" charset="0"/>
              <a:ea typeface="微软雅黑" panose="020B0503020204020204" pitchFamily="34" charset="-122"/>
              <a:cs typeface="Raavi" pitchFamily="34" charset="0"/>
            </a:endParaRPr>
          </a:p>
        </p:txBody>
      </p:sp>
      <p:sp>
        <p:nvSpPr>
          <p:cNvPr id="7" name="TextBox 6"/>
          <p:cNvSpPr txBox="1"/>
          <p:nvPr/>
        </p:nvSpPr>
        <p:spPr>
          <a:xfrm>
            <a:off x="8820785" y="1832561"/>
            <a:ext cx="4494829" cy="782955"/>
          </a:xfrm>
          <a:prstGeom prst="rect">
            <a:avLst/>
          </a:prstGeom>
          <a:noFill/>
        </p:spPr>
        <p:txBody>
          <a:bodyPr wrap="square" lIns="45311" tIns="22656" rIns="45311" bIns="22656" rtlCol="0">
            <a:spAutoFit/>
          </a:bodyPr>
          <a:lstStyle/>
          <a:p>
            <a:r>
              <a:rPr lang="zh-CN" altLang="en-US" sz="4800" dirty="0">
                <a:solidFill>
                  <a:schemeClr val="accent4">
                    <a:lumMod val="60000"/>
                    <a:lumOff val="40000"/>
                  </a:schemeClr>
                </a:solidFill>
                <a:ea typeface="微软雅黑" panose="020B0503020204020204" pitchFamily="34" charset="-122"/>
                <a:sym typeface="Arial" panose="020B0604020202020204" pitchFamily="34" charset="0"/>
              </a:rPr>
              <a:t>选型制作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 calcmode="lin" valueType="num">
                                      <p:cBhvr>
                                        <p:cTn id="9" dur="750" fill="hold"/>
                                        <p:tgtEl>
                                          <p:spTgt spid="3"/>
                                        </p:tgtEl>
                                        <p:attrNameLst>
                                          <p:attrName>ppt_x</p:attrName>
                                        </p:attrNameLst>
                                      </p:cBhvr>
                                      <p:tavLst>
                                        <p:tav tm="0" fmla="#ppt_x+(cos(-2*pi*(1-$))*-#ppt_x-sin(-2*pi*(1-$))*(1-#ppt_y))*(1-$)">
                                          <p:val>
                                            <p:fltVal val="0"/>
                                          </p:val>
                                        </p:tav>
                                        <p:tav tm="100000">
                                          <p:val>
                                            <p:fltVal val="1"/>
                                          </p:val>
                                        </p:tav>
                                      </p:tavLst>
                                    </p:anim>
                                    <p:anim calcmode="lin" valueType="num">
                                      <p:cBhvr>
                                        <p:cTn id="10" dur="750" fill="hold"/>
                                        <p:tgtEl>
                                          <p:spTgt spid="3"/>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750"/>
                                        <p:tgtEl>
                                          <p:spTgt spid="4"/>
                                        </p:tgtEl>
                                      </p:cBhvr>
                                    </p:animEffect>
                                    <p:anim calcmode="lin" valueType="num">
                                      <p:cBhvr>
                                        <p:cTn id="15" dur="750" fill="hold"/>
                                        <p:tgtEl>
                                          <p:spTgt spid="4"/>
                                        </p:tgtEl>
                                        <p:attrNameLst>
                                          <p:attrName>ppt_x</p:attrName>
                                        </p:attrNameLst>
                                      </p:cBhvr>
                                      <p:tavLst>
                                        <p:tav tm="0">
                                          <p:val>
                                            <p:strVal val="#ppt_x"/>
                                          </p:val>
                                        </p:tav>
                                        <p:tav tm="100000">
                                          <p:val>
                                            <p:strVal val="#ppt_x"/>
                                          </p:val>
                                        </p:tav>
                                      </p:tavLst>
                                    </p:anim>
                                    <p:anim calcmode="lin" valueType="num">
                                      <p:cBhvr>
                                        <p:cTn id="16" dur="750" fill="hold"/>
                                        <p:tgtEl>
                                          <p:spTgt spid="4"/>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par>
                          <p:cTn id="21" fill="hold">
                            <p:stCondLst>
                              <p:cond delay="2500"/>
                            </p:stCondLst>
                            <p:childTnLst>
                              <p:par>
                                <p:cTn id="22" presetID="14" presetClass="entr" presetSubtype="1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ldLvl="0" animBg="1"/>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308100" y="2223770"/>
            <a:ext cx="3933190" cy="2861310"/>
          </a:xfrm>
          <a:prstGeom prst="rect">
            <a:avLst/>
          </a:prstGeom>
          <a:noFill/>
        </p:spPr>
        <p:txBody>
          <a:bodyPr wrap="square" rtlCol="0">
            <a:spAutoFit/>
          </a:bodyPr>
          <a:lstStyle/>
          <a:p>
            <a:r>
              <a:rPr lang="zh-CN" altLang="en-US"/>
              <a:t>玻璃电极属于膜电极的一种，在很宽的pH值范围内对H+具有特殊的选择性。玻璃电极的下端是由具有氢功能的钠玻璃或锂玻璃熔融吹制而成的敏感薄膜，可呈球形、圆柱体形和毛细管形等多种形状。膜厚一般在0.1mm左右，电阻值在兆欧数量级。设“基准点”pHs为0，并且令E等于Ex,E。等于Ea, pH等于pHx,则玻璃 电极的电位变化与被测溶液中的</a:t>
            </a:r>
          </a:p>
        </p:txBody>
      </p:sp>
      <p:pic>
        <p:nvPicPr>
          <p:cNvPr id="5" name="图片 4"/>
          <p:cNvPicPr>
            <a:picLocks noChangeAspect="1"/>
          </p:cNvPicPr>
          <p:nvPr/>
        </p:nvPicPr>
        <p:blipFill>
          <a:blip r:embed="rId2"/>
          <a:stretch>
            <a:fillRect/>
          </a:stretch>
        </p:blipFill>
        <p:spPr>
          <a:xfrm>
            <a:off x="3884930" y="4986655"/>
            <a:ext cx="2842260" cy="1234440"/>
          </a:xfrm>
          <a:prstGeom prst="rect">
            <a:avLst/>
          </a:prstGeom>
        </p:spPr>
      </p:pic>
      <p:sp>
        <p:nvSpPr>
          <p:cNvPr id="6" name="文本框 5"/>
          <p:cNvSpPr txBox="1"/>
          <p:nvPr/>
        </p:nvSpPr>
        <p:spPr>
          <a:xfrm>
            <a:off x="7927975" y="1445895"/>
            <a:ext cx="2421890" cy="3969385"/>
          </a:xfrm>
          <a:prstGeom prst="rect">
            <a:avLst/>
          </a:prstGeom>
          <a:noFill/>
        </p:spPr>
        <p:txBody>
          <a:bodyPr wrap="square" rtlCol="0">
            <a:spAutoFit/>
          </a:bodyPr>
          <a:lstStyle/>
          <a:p>
            <a:r>
              <a:rPr lang="zh-CN" altLang="en-US"/>
              <a:t>由于大多数金属的化学性质都很活拨，它们不但与H+发生作用，同</a:t>
            </a:r>
          </a:p>
          <a:p>
            <a:r>
              <a:rPr lang="zh-CN" altLang="en-US"/>
              <a:t>时也可能与其它离子发生作用,所以实际上能用于工业测量的金属电极并不多。目前，用来测量pH值的商品金属电极有锑电极和钽电极两种。</a:t>
            </a:r>
          </a:p>
          <a:p>
            <a:endParaRPr lang="zh-CN" altLang="en-US"/>
          </a:p>
          <a:p>
            <a:endParaRPr lang="zh-CN" altLang="en-US"/>
          </a:p>
          <a:p>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987617">
            <a:off x="603885" y="1195070"/>
            <a:ext cx="2310130" cy="869315"/>
          </a:xfrm>
          <a:prstGeom prst="rect">
            <a:avLst/>
          </a:prstGeom>
        </p:spPr>
      </p:pic>
      <p:sp>
        <p:nvSpPr>
          <p:cNvPr id="9" name="文本框 8"/>
          <p:cNvSpPr txBox="1"/>
          <p:nvPr/>
        </p:nvSpPr>
        <p:spPr>
          <a:xfrm>
            <a:off x="3884930" y="517525"/>
            <a:ext cx="2546985" cy="368300"/>
          </a:xfrm>
          <a:prstGeom prst="rect">
            <a:avLst/>
          </a:prstGeom>
          <a:noFill/>
        </p:spPr>
        <p:txBody>
          <a:bodyPr wrap="square" rtlCol="0">
            <a:spAutoFit/>
          </a:bodyPr>
          <a:lstStyle/>
          <a:p>
            <a:r>
              <a:rPr lang="en-US" altLang="zh-CN" b="1">
                <a:sym typeface="+mn-ea"/>
              </a:rPr>
              <a:t>PH</a:t>
            </a:r>
            <a:r>
              <a:rPr lang="zh-CN" altLang="en-US" b="1">
                <a:sym typeface="+mn-ea"/>
              </a:rPr>
              <a:t>电极传感器的选择</a:t>
            </a:r>
            <a:endParaRPr lang="zh-CN" altLang="en-US" b="1"/>
          </a:p>
        </p:txBody>
      </p:sp>
      <p:sp>
        <p:nvSpPr>
          <p:cNvPr id="11" name="文本框 10"/>
          <p:cNvSpPr txBox="1"/>
          <p:nvPr/>
        </p:nvSpPr>
        <p:spPr>
          <a:xfrm>
            <a:off x="1010920" y="1445895"/>
            <a:ext cx="1497330" cy="368300"/>
          </a:xfrm>
          <a:prstGeom prst="rect">
            <a:avLst/>
          </a:prstGeom>
          <a:noFill/>
        </p:spPr>
        <p:txBody>
          <a:bodyPr wrap="square" rtlCol="0">
            <a:spAutoFit/>
          </a:bodyPr>
          <a:lstStyle/>
          <a:p>
            <a:r>
              <a:rPr lang="zh-CN" altLang="en-US" b="1">
                <a:sym typeface="+mn-ea"/>
              </a:rPr>
              <a:t>玻璃电极</a:t>
            </a:r>
            <a:endParaRPr lang="zh-CN" altLang="en-US"/>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9405" y="634365"/>
            <a:ext cx="2157095" cy="811530"/>
          </a:xfrm>
          <a:prstGeom prst="rect">
            <a:avLst/>
          </a:prstGeom>
        </p:spPr>
      </p:pic>
      <p:sp>
        <p:nvSpPr>
          <p:cNvPr id="13" name="文本框 12"/>
          <p:cNvSpPr txBox="1"/>
          <p:nvPr/>
        </p:nvSpPr>
        <p:spPr>
          <a:xfrm>
            <a:off x="7103110" y="923290"/>
            <a:ext cx="1287780" cy="368300"/>
          </a:xfrm>
          <a:prstGeom prst="rect">
            <a:avLst/>
          </a:prstGeom>
          <a:noFill/>
        </p:spPr>
        <p:txBody>
          <a:bodyPr wrap="square" rtlCol="0">
            <a:spAutoFit/>
          </a:bodyPr>
          <a:lstStyle/>
          <a:p>
            <a:r>
              <a:rPr lang="zh-CN" altLang="en-US" b="1">
                <a:sym typeface="+mn-ea"/>
              </a:rPr>
              <a:t>金属电极</a:t>
            </a:r>
            <a:endParaRPr lang="zh-CN" altLang="en-US"/>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7630" y="5085080"/>
            <a:ext cx="2842260"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1396</Words>
  <Application>Microsoft Office PowerPoint</Application>
  <PresentationFormat>宽屏</PresentationFormat>
  <Paragraphs>96</Paragraphs>
  <Slides>20</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Calibri</vt:lpstr>
      <vt:lpstr>Agency FB</vt:lpstr>
      <vt:lpstr>Arial</vt:lpstr>
      <vt:lpstr>Arial Rounded MT Bold</vt:lpstr>
      <vt:lpstr>Calibri Light</vt:lpstr>
      <vt:lpstr>微软雅黑</vt:lpstr>
      <vt:lpstr>Charlemagne Std</vt:lpstr>
      <vt:lpstr>造字工房力黑（非商用）常规体</vt:lpstr>
      <vt:lpstr>书体坊于右任标准草书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刘兴敏</dc:creator>
  <cp:lastModifiedBy>垂直 八百里</cp:lastModifiedBy>
  <cp:revision>90</cp:revision>
  <dcterms:created xsi:type="dcterms:W3CDTF">2015-03-31T23:25:00Z</dcterms:created>
  <dcterms:modified xsi:type="dcterms:W3CDTF">2019-03-20T02:27:45Z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2052-10.1.0.7566</vt:lpwstr>
  </property>
</Properties>
</file>